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4" r:id="rId1"/>
  </p:sldMasterIdLst>
  <p:notesMasterIdLst>
    <p:notesMasterId r:id="rId56"/>
  </p:notesMasterIdLst>
  <p:sldIdLst>
    <p:sldId id="311" r:id="rId2"/>
    <p:sldId id="256" r:id="rId3"/>
    <p:sldId id="329" r:id="rId4"/>
    <p:sldId id="264" r:id="rId5"/>
    <p:sldId id="257" r:id="rId6"/>
    <p:sldId id="260" r:id="rId7"/>
    <p:sldId id="267" r:id="rId8"/>
    <p:sldId id="266" r:id="rId9"/>
    <p:sldId id="262" r:id="rId10"/>
    <p:sldId id="268" r:id="rId11"/>
    <p:sldId id="269" r:id="rId12"/>
    <p:sldId id="271" r:id="rId13"/>
    <p:sldId id="273" r:id="rId14"/>
    <p:sldId id="272" r:id="rId15"/>
    <p:sldId id="296" r:id="rId16"/>
    <p:sldId id="312" r:id="rId17"/>
    <p:sldId id="274" r:id="rId18"/>
    <p:sldId id="313" r:id="rId19"/>
    <p:sldId id="276" r:id="rId20"/>
    <p:sldId id="277" r:id="rId21"/>
    <p:sldId id="314" r:id="rId22"/>
    <p:sldId id="278" r:id="rId23"/>
    <p:sldId id="319" r:id="rId24"/>
    <p:sldId id="315" r:id="rId25"/>
    <p:sldId id="316" r:id="rId26"/>
    <p:sldId id="280" r:id="rId27"/>
    <p:sldId id="281" r:id="rId28"/>
    <p:sldId id="282" r:id="rId29"/>
    <p:sldId id="283" r:id="rId30"/>
    <p:sldId id="334" r:id="rId31"/>
    <p:sldId id="335" r:id="rId32"/>
    <p:sldId id="284" r:id="rId33"/>
    <p:sldId id="317" r:id="rId34"/>
    <p:sldId id="336" r:id="rId35"/>
    <p:sldId id="285" r:id="rId36"/>
    <p:sldId id="286" r:id="rId37"/>
    <p:sldId id="287" r:id="rId38"/>
    <p:sldId id="337" r:id="rId39"/>
    <p:sldId id="338" r:id="rId40"/>
    <p:sldId id="289" r:id="rId41"/>
    <p:sldId id="320" r:id="rId42"/>
    <p:sldId id="340" r:id="rId43"/>
    <p:sldId id="322" r:id="rId44"/>
    <p:sldId id="321" r:id="rId45"/>
    <p:sldId id="339" r:id="rId46"/>
    <p:sldId id="291" r:id="rId47"/>
    <p:sldId id="324" r:id="rId48"/>
    <p:sldId id="332" r:id="rId49"/>
    <p:sldId id="333" r:id="rId50"/>
    <p:sldId id="326" r:id="rId51"/>
    <p:sldId id="327" r:id="rId52"/>
    <p:sldId id="328" r:id="rId53"/>
    <p:sldId id="342" r:id="rId54"/>
    <p:sldId id="310" r:id="rId55"/>
  </p:sldIdLst>
  <p:sldSz cx="12192000" cy="6858000"/>
  <p:notesSz cx="6858000" cy="9144000"/>
  <p:embeddedFontLst>
    <p:embeddedFont>
      <p:font typeface="Tahoma" panose="020B0604030504040204" pitchFamily="34" charset="0"/>
      <p:regular r:id="rId57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Garamond" panose="02020404030301010803" pitchFamily="18" charset="0"/>
      <p:regular r:id="rId63"/>
      <p:bold r:id="rId64"/>
      <p:italic r:id="rId65"/>
    </p:embeddedFont>
    <p:embeddedFont>
      <p:font typeface="B Yekan" panose="00000400000000000000" pitchFamily="2" charset="-78"/>
      <p:regular r:id="rId66"/>
    </p:embeddedFont>
    <p:embeddedFont>
      <p:font typeface="B Nazanin" panose="00000400000000000000" pitchFamily="2" charset="-78"/>
      <p:regular r:id="rId67"/>
      <p:bold r:id="rId68"/>
    </p:embeddedFont>
    <p:embeddedFont>
      <p:font typeface="B Titr" panose="00000700000000000000" pitchFamily="2" charset="-78"/>
      <p:bold r:id="rId69"/>
    </p:embeddedFont>
    <p:embeddedFont>
      <p:font typeface="Arial Rounded MT Bold" panose="020F0704030504030204" pitchFamily="34" charset="0"/>
      <p:regular r:id="rId7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545559-FD1F-4698-B5E3-C22BCAE60335}" type="datetimeFigureOut">
              <a:rPr lang="fa-IR" smtClean="0"/>
              <a:t>1445/07/03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B0741E-3EBA-4458-B7BB-F9A91FEEA2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15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741E-3EBA-4458-B7BB-F9A91FEEA218}" type="slidenum">
              <a:rPr lang="fa-IR" smtClean="0"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7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36D5D-73BA-495F-8C3D-67078E3B2240}" type="slidenum">
              <a:rPr lang="en-US"/>
              <a:pPr/>
              <a:t>53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1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1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919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892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7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75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693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12192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Alireza Mirahmadizadeh MD&amp;MPH, Epidemiologist ------------------ armirahmadizadeh@yahoo.com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CA8604-CF57-436C-88B9-3752CA519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5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0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5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1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5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9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5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.nikkhah.KUMS0\Desktop\0007613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185" y="1577068"/>
            <a:ext cx="7108371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انتخاب موضوع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88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8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مثال: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حیطه</a:t>
            </a:r>
            <a:r>
              <a:rPr lang="fa-IR" dirty="0" smtClean="0">
                <a:cs typeface="B Nazanin" panose="00000400000000000000" pitchFamily="2" charset="-78"/>
              </a:rPr>
              <a:t>: ارزیابی شیوه تدریس اساتید (</a:t>
            </a:r>
            <a:r>
              <a:rPr lang="en-US" b="1" i="1" u="sng" dirty="0" smtClean="0">
                <a:cs typeface="B Nazanin" panose="00000400000000000000" pitchFamily="2" charset="-78"/>
              </a:rPr>
              <a:t>Research Interest</a:t>
            </a:r>
            <a:r>
              <a:rPr lang="fa-IR" b="1" i="1" u="sng" dirty="0" smtClean="0">
                <a:cs typeface="B Nazanin" panose="00000400000000000000" pitchFamily="2" charset="-78"/>
              </a:rPr>
              <a:t>)</a:t>
            </a: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موضوع</a:t>
            </a:r>
            <a:r>
              <a:rPr lang="fa-IR" dirty="0" smtClean="0">
                <a:cs typeface="B Nazanin" panose="00000400000000000000" pitchFamily="2" charset="-78"/>
              </a:rPr>
              <a:t>: سنجش قدرت بیان اساتید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         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عنوان</a:t>
            </a:r>
            <a:r>
              <a:rPr lang="fa-IR" dirty="0" smtClean="0">
                <a:cs typeface="B Nazanin" panose="00000400000000000000" pitchFamily="2" charset="-78"/>
              </a:rPr>
              <a:t>: بررسی عوامل موثر بر </a:t>
            </a:r>
            <a:r>
              <a:rPr lang="fa-IR" dirty="0">
                <a:cs typeface="B Nazanin" panose="00000400000000000000" pitchFamily="2" charset="-78"/>
              </a:rPr>
              <a:t>قدرت بیان </a:t>
            </a:r>
            <a:r>
              <a:rPr lang="fa-IR" dirty="0" smtClean="0">
                <a:cs typeface="B Nazanin" panose="00000400000000000000" pitchFamily="2" charset="-78"/>
              </a:rPr>
              <a:t>اساتید از دیدگاه دانشجویان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" y="654585"/>
            <a:ext cx="10669489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b="0" dirty="0" smtClean="0">
                <a:solidFill>
                  <a:srgbClr val="FF0000"/>
                </a:solidFill>
                <a:cs typeface="B Titr" panose="00000700000000000000" pitchFamily="2" charset="-78"/>
              </a:rPr>
              <a:t>منابع یافتن</a:t>
            </a:r>
            <a:r>
              <a:rPr lang="fa-IR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Research Interest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2" y="2466180"/>
            <a:ext cx="9601196" cy="413147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فعالیتهای روزمره و اجرایی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مشاهده پدیده های اجتماعی و تفاوت های گروههای مختلف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شرکت در بحث های گروهی،سمینارها و.....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گرفتن اطلاعات از مؤسسات تامین کننده اعتبارات ( </a:t>
            </a:r>
            <a:r>
              <a:rPr lang="fa-IR" sz="2000" dirty="0">
                <a:solidFill>
                  <a:srgbClr val="00B0F0"/>
                </a:solidFill>
                <a:cs typeface="B Nazanin" panose="00000400000000000000" pitchFamily="2" charset="-78"/>
              </a:rPr>
              <a:t>اولویت های تحقیقاتی </a:t>
            </a:r>
            <a:r>
              <a:rPr lang="fa-IR" sz="2000" dirty="0">
                <a:cs typeface="B Nazanin" panose="00000400000000000000" pitchFamily="2" charset="-78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مطالعه </a:t>
            </a:r>
            <a:r>
              <a:rPr lang="fa-IR" sz="2000" dirty="0">
                <a:cs typeface="B Nazanin" panose="00000400000000000000" pitchFamily="2" charset="-78"/>
              </a:rPr>
              <a:t>کارهای دیگران و مشاهده یافته های غیر منتظره پیدا کردن نقاط ضعف یا خلاء های اطلاعاتی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تکرار کارهای قبلی </a:t>
            </a:r>
            <a:r>
              <a:rPr lang="fa-IR" sz="2000" dirty="0" smtClean="0">
                <a:cs typeface="B Nazanin" panose="00000400000000000000" pitchFamily="2" charset="-78"/>
              </a:rPr>
              <a:t>(</a:t>
            </a:r>
            <a:r>
              <a:rPr lang="fa-IR" sz="20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به شرطها و شروطها)</a:t>
            </a:r>
            <a:endParaRPr lang="fa-IR" sz="2000" dirty="0">
              <a:solidFill>
                <a:srgbClr val="00B0F0"/>
              </a:solidFill>
              <a:cs typeface="B Nazanin" panose="00000400000000000000" pitchFamily="2" charset="-7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صحبت </a:t>
            </a:r>
            <a:r>
              <a:rPr lang="fa-IR" sz="2000" dirty="0">
                <a:cs typeface="B Nazanin" panose="00000400000000000000" pitchFamily="2" charset="-78"/>
              </a:rPr>
              <a:t>با افراد مطلع ( صاحب نظر)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پیدا کردن متغیرهای جدید و آنهایی که دیگران به آن توجه نکرده اند (تهیه شبکه علیت)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47850" y="6237288"/>
            <a:ext cx="431800" cy="3603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3606800" y="762000"/>
            <a:ext cx="6604000" cy="890588"/>
          </a:xfrm>
        </p:spPr>
        <p:txBody>
          <a:bodyPr/>
          <a:lstStyle/>
          <a:p>
            <a:pPr eaLnBrk="1" hangingPunct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ضوابط انتخاب موضوع تحقیقاتی:</a:t>
            </a:r>
            <a:endParaRPr lang="en-US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a-IR" dirty="0">
                <a:cs typeface="B Nazanin" panose="00000400000000000000" pitchFamily="2" charset="-78"/>
              </a:rPr>
              <a:t>1- مناسبت یا اولویت داشتن </a:t>
            </a:r>
          </a:p>
          <a:p>
            <a:pPr eaLnBrk="1" hangingPunct="1"/>
            <a:r>
              <a:rPr lang="fa-IR" dirty="0" smtClean="0">
                <a:cs typeface="B Nazanin" panose="00000400000000000000" pitchFamily="2" charset="-78"/>
              </a:rPr>
              <a:t>2- پرهیز از </a:t>
            </a:r>
            <a:r>
              <a:rPr lang="fa-IR" dirty="0">
                <a:cs typeface="B Nazanin" panose="00000400000000000000" pitchFamily="2" charset="-78"/>
              </a:rPr>
              <a:t>دوباره کاری</a:t>
            </a:r>
          </a:p>
          <a:p>
            <a:pPr eaLnBrk="1" hangingPunct="1"/>
            <a:r>
              <a:rPr lang="fa-IR" dirty="0">
                <a:cs typeface="B Nazanin" panose="00000400000000000000" pitchFamily="2" charset="-78"/>
              </a:rPr>
              <a:t>3- قابلیت اجرا </a:t>
            </a:r>
          </a:p>
          <a:p>
            <a:pPr eaLnBrk="1" hangingPunct="1"/>
            <a:r>
              <a:rPr lang="fa-IR" dirty="0">
                <a:cs typeface="B Nazanin" panose="00000400000000000000" pitchFamily="2" charset="-78"/>
              </a:rPr>
              <a:t>4- مقبولیت سیاسی و اجتماعی</a:t>
            </a:r>
          </a:p>
          <a:p>
            <a:pPr eaLnBrk="1" hangingPunct="1"/>
            <a:r>
              <a:rPr lang="fa-IR" dirty="0">
                <a:cs typeface="B Nazanin" panose="00000400000000000000" pitchFamily="2" charset="-78"/>
              </a:rPr>
              <a:t>5- کاربردی بودن</a:t>
            </a:r>
          </a:p>
          <a:p>
            <a:pPr eaLnBrk="1" hangingPunct="1"/>
            <a:r>
              <a:rPr lang="fa-IR" dirty="0">
                <a:cs typeface="B Nazanin" panose="00000400000000000000" pitchFamily="2" charset="-78"/>
              </a:rPr>
              <a:t>6- مقرون به صرفه بودن</a:t>
            </a:r>
          </a:p>
          <a:p>
            <a:pPr eaLnBrk="1" hangingPunct="1"/>
            <a:r>
              <a:rPr lang="fa-IR" dirty="0">
                <a:cs typeface="B Nazanin" panose="00000400000000000000" pitchFamily="2" charset="-78"/>
              </a:rPr>
              <a:t>7- تناسب زمانی</a:t>
            </a:r>
          </a:p>
          <a:p>
            <a:pPr eaLnBrk="1" hangingPunct="1"/>
            <a:r>
              <a:rPr lang="fa-IR" dirty="0">
                <a:cs typeface="B Nazanin" panose="00000400000000000000" pitchFamily="2" charset="-78"/>
              </a:rPr>
              <a:t>8- ملاحظات اخلاقی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6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نکته!!!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سپس به این نکته توجه می کنیم که آیا در مورد سوال فوق کاری شده است ؟ اگر شده جواب قانع کننده است یا نیاز به کار بیشتر دارد؟ 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آیا شما برای کار بیشتر نیاز به اطلاعات یا مهارت های خاصی دارید؟ </a:t>
            </a:r>
            <a:endParaRPr lang="en-US" dirty="0">
              <a:cs typeface="B Titr" panose="000007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189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عنوان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Arial" pitchFamily="34"/>
              </a:rPr>
              <a:t>چگونه عنوان تحقیق نوشته شود؟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>
              <a:lnSpc>
                <a:spcPct val="90000"/>
              </a:lnSpc>
            </a:pP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--بهتر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است عنوان با کلماتی مانند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«بررسی»، «ارزیابی»،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«مقایسه»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و یا کلمات مشابه شروع شود.</a:t>
            </a:r>
          </a:p>
          <a:p>
            <a:pPr lvl="0" algn="r">
              <a:lnSpc>
                <a:spcPct val="90000"/>
              </a:lnSpc>
            </a:pP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-بیان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زمان و مکان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تحقیق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عنوان فقط در صورتی ضرورت دارد که پاسخ به سوال </a:t>
            </a: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تحقیق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در زمانها و مکانهای مختلف </a:t>
            </a: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تغییر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یابد.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3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5029200" y="292100"/>
            <a:ext cx="4114800" cy="1536700"/>
          </a:xfrm>
        </p:spPr>
        <p:txBody>
          <a:bodyPr/>
          <a:lstStyle/>
          <a:p>
            <a:pPr eaLnBrk="1" hangingPunct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عنوان:</a:t>
            </a:r>
            <a:endParaRPr lang="en-US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fa-IR" b="1" dirty="0">
                <a:cs typeface="B Titr" panose="00000700000000000000" pitchFamily="2" charset="-78"/>
              </a:rPr>
              <a:t>از کلمات واضح  روشن و گویا استفاده کنیم</a:t>
            </a:r>
            <a:r>
              <a:rPr lang="fa-IR" b="1" dirty="0" smtClean="0">
                <a:cs typeface="B Titr" panose="00000700000000000000" pitchFamily="2" charset="-78"/>
              </a:rPr>
              <a:t>.</a:t>
            </a:r>
            <a:endParaRPr lang="fa-IR" b="1" dirty="0">
              <a:cs typeface="B Titr" panose="000007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fa-IR" b="1" dirty="0">
                <a:cs typeface="B Titr" panose="00000700000000000000" pitchFamily="2" charset="-78"/>
              </a:rPr>
              <a:t>از علامت اختصاری در عنوان استفاده نکنیم .</a:t>
            </a:r>
          </a:p>
          <a:p>
            <a:pPr eaLnBrk="1" hangingPunct="1">
              <a:lnSpc>
                <a:spcPct val="150000"/>
              </a:lnSpc>
            </a:pPr>
            <a:r>
              <a:rPr lang="fa-IR" b="1" dirty="0">
                <a:cs typeface="B Titr" panose="00000700000000000000" pitchFamily="2" charset="-78"/>
              </a:rPr>
              <a:t>اصطلاحات علمی </a:t>
            </a:r>
            <a:r>
              <a:rPr lang="fa-IR" b="1" dirty="0" smtClean="0">
                <a:cs typeface="B Titr" panose="00000700000000000000" pitchFamily="2" charset="-78"/>
              </a:rPr>
              <a:t>معادل </a:t>
            </a:r>
            <a:r>
              <a:rPr lang="fa-IR" b="1" dirty="0">
                <a:cs typeface="B Titr" panose="00000700000000000000" pitchFamily="2" charset="-78"/>
              </a:rPr>
              <a:t>دار فارسی را حتما فارسی بنویسیم.</a:t>
            </a:r>
          </a:p>
          <a:p>
            <a:pPr eaLnBrk="1" hangingPunct="1">
              <a:lnSpc>
                <a:spcPct val="15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عنوان </a:t>
            </a:r>
            <a:r>
              <a:rPr lang="fa-IR" b="1" dirty="0">
                <a:cs typeface="B Titr" panose="00000700000000000000" pitchFamily="2" charset="-78"/>
              </a:rPr>
              <a:t>بهتر است حد اکثر دو خط باشد</a:t>
            </a:r>
            <a:r>
              <a:rPr lang="fa-IR" b="1" dirty="0" smtClean="0">
                <a:cs typeface="B Titr" panose="00000700000000000000" pitchFamily="2" charset="-78"/>
              </a:rPr>
              <a:t>.</a:t>
            </a:r>
            <a:endParaRPr lang="fa-IR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60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>
                <a:cs typeface="Arial" pitchFamily="34"/>
              </a:rPr>
              <a:t>به نظر شما عناوین زیر دارای چه ایراداتی هستند؟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spcBef>
                <a:spcPts val="500"/>
              </a:spcBef>
            </a:pPr>
            <a:r>
              <a:rPr lang="fa-IR" sz="2200" dirty="0">
                <a:cs typeface="B Nazanin" panose="00000400000000000000" pitchFamily="2" charset="-78"/>
              </a:rPr>
              <a:t>رعایت اخلاق در آموزش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</a:p>
          <a:p>
            <a:pPr lvl="0" algn="r" rtl="1">
              <a:spcBef>
                <a:spcPts val="500"/>
              </a:spcBef>
            </a:pPr>
            <a:r>
              <a:rPr lang="fa-IR" sz="2200" dirty="0" smtClean="0">
                <a:cs typeface="B Nazanin" panose="00000400000000000000" pitchFamily="2" charset="-78"/>
              </a:rPr>
              <a:t>بررسی </a:t>
            </a:r>
            <a:r>
              <a:rPr lang="fa-IR" sz="2200" dirty="0">
                <a:cs typeface="B Nazanin" panose="00000400000000000000" pitchFamily="2" charset="-78"/>
              </a:rPr>
              <a:t>قدرت ارتباط بین مهارت های یادگیری مدرس در افزایش قدرت بیان و </a:t>
            </a:r>
            <a:r>
              <a:rPr lang="fa-IR" sz="2200" dirty="0" smtClean="0">
                <a:cs typeface="B Nazanin" panose="00000400000000000000" pitchFamily="2" charset="-78"/>
              </a:rPr>
              <a:t>تدریس </a:t>
            </a:r>
            <a:r>
              <a:rPr lang="fa-IR" sz="2200" dirty="0">
                <a:cs typeface="B Nazanin" panose="00000400000000000000" pitchFamily="2" charset="-78"/>
              </a:rPr>
              <a:t>وی در آموزش به دانشجویان پزشکی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</a:p>
          <a:p>
            <a:pPr marL="0" lvl="0" indent="0" algn="r" rtl="1">
              <a:spcBef>
                <a:spcPts val="500"/>
              </a:spcBef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بررسی </a:t>
            </a:r>
            <a:r>
              <a:rPr lang="fa-IR" sz="2200" dirty="0">
                <a:cs typeface="B Nazanin" panose="00000400000000000000" pitchFamily="2" charset="-78"/>
              </a:rPr>
              <a:t>فراوانی کری در نوزادان مادران مصرف کننده مواد مخدر خطرناک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97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بیان مسئله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193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371" y="1639120"/>
            <a:ext cx="7351721" cy="1513514"/>
          </a:xfrm>
        </p:spPr>
        <p:txBody>
          <a:bodyPr/>
          <a:lstStyle/>
          <a:p>
            <a:r>
              <a:rPr lang="fa-IR" dirty="0" smtClean="0"/>
              <a:t>روش تحقیق و پروپوزال نویسی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مدرس: شیرین ریاحی</a:t>
            </a:r>
          </a:p>
          <a:p>
            <a:r>
              <a:rPr lang="fa-IR" dirty="0" smtClean="0"/>
              <a:t>کارشناس ارشد اپیدمیولوژی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3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b="0" dirty="0" smtClean="0">
                <a:solidFill>
                  <a:srgbClr val="D5190B"/>
                </a:solidFill>
                <a:cs typeface="B Titr" panose="00000700000000000000" pitchFamily="2" charset="-78"/>
              </a:rPr>
              <a:t>اهمیت بیان مسئله</a:t>
            </a:r>
            <a:endParaRPr lang="en-US" b="0" dirty="0" smtClean="0">
              <a:solidFill>
                <a:srgbClr val="D5190B"/>
              </a:solidFill>
              <a:cs typeface="B Titr" panose="00000700000000000000" pitchFamily="2" charset="-7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2362200"/>
            <a:ext cx="7997825" cy="3733800"/>
          </a:xfrm>
        </p:spPr>
        <p:txBody>
          <a:bodyPr/>
          <a:lstStyle/>
          <a:p>
            <a:pPr eaLnBrk="1" hangingPunct="1"/>
            <a:r>
              <a:rPr lang="fa-IR" b="1" dirty="0" smtClean="0">
                <a:cs typeface="B Nazanin" panose="00000400000000000000" pitchFamily="2" charset="-78"/>
              </a:rPr>
              <a:t>توجیه مسئله</a:t>
            </a:r>
          </a:p>
          <a:p>
            <a:pPr lvl="1" eaLnBrk="1" hangingPunct="1"/>
            <a:r>
              <a:rPr lang="fa-IR" b="1" u="sng" dirty="0" smtClean="0">
                <a:cs typeface="B Nazanin" panose="00000400000000000000" pitchFamily="2" charset="-78"/>
              </a:rPr>
              <a:t>اهمیت و اولویت مشکل</a:t>
            </a:r>
            <a:r>
              <a:rPr lang="fa-IR" b="1" dirty="0" smtClean="0">
                <a:cs typeface="B Nazanin" panose="00000400000000000000" pitchFamily="2" charset="-78"/>
              </a:rPr>
              <a:t> را نشان میدهد </a:t>
            </a:r>
          </a:p>
          <a:p>
            <a:pPr lvl="1" eaLnBrk="1" hangingPunct="1"/>
            <a:r>
              <a:rPr lang="fa-IR" b="1" u="sng" dirty="0" smtClean="0">
                <a:cs typeface="B Nazanin" panose="00000400000000000000" pitchFamily="2" charset="-78"/>
              </a:rPr>
              <a:t>لزوم انجام پژوهش </a:t>
            </a:r>
            <a:r>
              <a:rPr lang="fa-IR" b="1" dirty="0" smtClean="0">
                <a:cs typeface="B Nazanin" panose="00000400000000000000" pitchFamily="2" charset="-78"/>
              </a:rPr>
              <a:t>را مشخص و ابعاد آن را نشان میدهد</a:t>
            </a:r>
          </a:p>
          <a:p>
            <a:pPr lvl="1" eaLnBrk="1" hangingPunct="1"/>
            <a:r>
              <a:rPr lang="fa-IR" b="1" u="sng" dirty="0" smtClean="0">
                <a:cs typeface="B Nazanin" panose="00000400000000000000" pitchFamily="2" charset="-78"/>
              </a:rPr>
              <a:t>قصد پژوهشگر </a:t>
            </a:r>
            <a:r>
              <a:rPr lang="fa-IR" b="1" dirty="0" smtClean="0">
                <a:cs typeface="B Nazanin" panose="00000400000000000000" pitchFamily="2" charset="-78"/>
              </a:rPr>
              <a:t>از انجام کار را نشان میدهد</a:t>
            </a:r>
          </a:p>
          <a:p>
            <a:pPr lvl="1" eaLnBrk="1" hangingPunct="1"/>
            <a:r>
              <a:rPr lang="fa-IR" b="1" dirty="0" smtClean="0">
                <a:cs typeface="B Nazanin" panose="00000400000000000000" pitchFamily="2" charset="-78"/>
              </a:rPr>
              <a:t>عوامل موثر و </a:t>
            </a:r>
            <a:r>
              <a:rPr lang="fa-IR" b="1" u="sng" dirty="0" smtClean="0">
                <a:cs typeface="B Nazanin" panose="00000400000000000000" pitchFamily="2" charset="-78"/>
              </a:rPr>
              <a:t>عوارض ناشی از عدم توجه </a:t>
            </a:r>
            <a:r>
              <a:rPr lang="fa-IR" b="1" dirty="0" smtClean="0">
                <a:cs typeface="B Nazanin" panose="00000400000000000000" pitchFamily="2" charset="-78"/>
              </a:rPr>
              <a:t>به مشکل را نشان میدهد</a:t>
            </a:r>
          </a:p>
        </p:txBody>
      </p:sp>
      <p:sp>
        <p:nvSpPr>
          <p:cNvPr id="4915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47850" y="6237288"/>
            <a:ext cx="431800" cy="3603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  <p:bldP spid="49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Arial" pitchFamily="34"/>
              </a:rPr>
              <a:t>از کجا شروع کنیم؟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در ابتدا حتما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فهرست وار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آنچه که لازم می دانید را بیان نمایید. یعنی مشخص کنید که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پیام پاراگرافهای مختلف بیان مسئله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 چه خواهد بود و بعد شروع به نوشتن بنمایید.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5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177352" y="797067"/>
            <a:ext cx="5181600" cy="1460500"/>
          </a:xfrm>
        </p:spPr>
        <p:txBody>
          <a:bodyPr/>
          <a:lstStyle/>
          <a:p>
            <a:pPr algn="r" eaLnBrk="1" hangingPunct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نگارش بیان مساله:</a:t>
            </a:r>
            <a:endParaRPr lang="en-US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1- مقدمه برای موضوع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2- تعریف مشکل و توصیف دقیق ماهیت مشکل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3- اشاره به کارهای احتمالی انجام </a:t>
            </a:r>
            <a:r>
              <a:rPr lang="fa-IR" dirty="0" smtClean="0">
                <a:cs typeface="B Nazanin" panose="00000400000000000000" pitchFamily="2" charset="-78"/>
              </a:rPr>
              <a:t>شده اشاره </a:t>
            </a:r>
            <a:r>
              <a:rPr lang="fa-IR" dirty="0">
                <a:cs typeface="B Nazanin" panose="00000400000000000000" pitchFamily="2" charset="-78"/>
              </a:rPr>
              <a:t>به وسعت و شدت مساله و ارایه فاکتورهای مرتبط با موضوع (آمار ایران و جهان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4- </a:t>
            </a:r>
            <a:r>
              <a:rPr lang="fa-IR" dirty="0">
                <a:cs typeface="B Nazanin" panose="00000400000000000000" pitchFamily="2" charset="-78"/>
              </a:rPr>
              <a:t>راهکارهای برخورد با مشکل در حال و </a:t>
            </a:r>
            <a:r>
              <a:rPr lang="fa-IR" dirty="0" smtClean="0">
                <a:cs typeface="B Nazanin" panose="00000400000000000000" pitchFamily="2" charset="-78"/>
              </a:rPr>
              <a:t>آینده</a:t>
            </a:r>
            <a:endParaRPr lang="fa-IR" dirty="0">
              <a:cs typeface="B Nazanin" panose="00000400000000000000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5- </a:t>
            </a:r>
            <a:r>
              <a:rPr lang="fa-IR" dirty="0">
                <a:cs typeface="B Nazanin" panose="00000400000000000000" pitchFamily="2" charset="-78"/>
              </a:rPr>
              <a:t>اشاره به کارهای احتمالی انجام شده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6- </a:t>
            </a:r>
            <a:r>
              <a:rPr lang="fa-IR" dirty="0">
                <a:cs typeface="B Nazanin" panose="00000400000000000000" pitchFamily="2" charset="-78"/>
              </a:rPr>
              <a:t>اشاره به ضد و نقیضهای موجود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a-IR" dirty="0" smtClean="0">
                <a:cs typeface="B Nazanin" panose="00000400000000000000" pitchFamily="2" charset="-78"/>
              </a:rPr>
              <a:t>7-بیان </a:t>
            </a:r>
            <a:r>
              <a:rPr lang="fa-IR" dirty="0">
                <a:cs typeface="B Nazanin" panose="00000400000000000000" pitchFamily="2" charset="-78"/>
              </a:rPr>
              <a:t>هدف نهایی از پژوهش و فواید ناشی از انجام طرح</a:t>
            </a:r>
          </a:p>
        </p:txBody>
      </p:sp>
    </p:spTree>
    <p:extLst>
      <p:ext uri="{BB962C8B-B14F-4D97-AF65-F5344CB8AC3E}">
        <p14:creationId xmlns:p14="http://schemas.microsoft.com/office/powerpoint/2010/main" val="26871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Arial" pitchFamily="34"/>
              </a:rPr>
              <a:t>خصوصیات بیان مسئله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بیان مسئله خوب از یک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کل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شروع شده و به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تدریج به جزئیات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می پردازد. شروع از یک کل باعث جذابیت بیشتر متن شده و باعث جلب بهنر نوجه می باشد.</a:t>
            </a:r>
          </a:p>
          <a:p>
            <a:pPr lvl="0"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استفاده از منابع و مستندات باید در راستای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تبیین بهتر و دقیق تر موضوع و برای نشان دادن اهمیت کار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باشد و نشان دهد که موضوع مورد پژوهش چه خلا علمی را پر خواهد نمود.</a:t>
            </a:r>
          </a:p>
          <a:p>
            <a:pPr lvl="0" algn="r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استفاده زیاد از منابع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توصیه نمی شود.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19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itchFamily="2"/>
              </a:rPr>
              <a:t>خصوصیات بیان مسئله </a:t>
            </a:r>
            <a:endParaRPr lang="en-US" dirty="0">
              <a:cs typeface="B Nazanin" pitchFamily="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حتما باید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کلمات و مصادیق جدیدی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که در منشور تحقیق زیاد مورد استفاده قرار می گیرد و یا کلماتی که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اختصاصا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شما برای تحقیق خود ساخته اید را در بیان مسئله وارد نمایید.</a:t>
            </a:r>
          </a:p>
          <a:p>
            <a:pPr lvl="0" algn="r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پاراگراف آخر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بیان مسئله باید روشن و دقیق هدف عالی و نهایی تحقیق را بیان نماید. البته ممکن است این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پاراگراف شباهت زیادی با هدف کلی تحقیق بیابد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که ایرادی ندارد ولی شما در این پاراگراف فضای بیشتری دارید تا هدف را در قالب عبارات و جملات مبسوط تری بیان نمایید.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0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Arial" pitchFamily="34"/>
              </a:rPr>
              <a:t> در بیان مسئله </a:t>
            </a:r>
            <a:r>
              <a:rPr lang="fa-IR" b="1" u="sng" dirty="0">
                <a:cs typeface="Arial" pitchFamily="34"/>
              </a:rPr>
              <a:t>نباید</a:t>
            </a:r>
            <a:endParaRPr lang="en-US" b="1" u="sn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فرافکنی زیاد داشته باشید و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ادعاهای بزرگ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بنمایید.</a:t>
            </a:r>
          </a:p>
          <a:p>
            <a:pPr lvl="0"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به شکل تمسخر آمیزی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نتایج نحقیقات دیگران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 را زیر سوال ببرید.</a:t>
            </a:r>
          </a:p>
          <a:p>
            <a:pPr lvl="0" algn="r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سالادی </a:t>
            </a: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از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جملات و عبارات علمی را ردیف نمایید.</a:t>
            </a:r>
          </a:p>
          <a:p>
            <a:pPr lvl="0"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از نتایج و نوشته های دیگران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کپی برداری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نمایید.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74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بررسی متون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2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بررسی متون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در بررسی متون محقق نتایج پژوهش های قبلی را در رابطه با موضوع مورد نظر را مرور </a:t>
            </a:r>
            <a:r>
              <a:rPr lang="fa-IR" b="1" dirty="0" smtClean="0">
                <a:cs typeface="B Nazanin" panose="00000400000000000000" pitchFamily="2" charset="-78"/>
              </a:rPr>
              <a:t>میکند.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03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مزایای بررسی متون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جلوگیری </a:t>
            </a:r>
            <a:r>
              <a:rPr lang="fa-IR" b="1" dirty="0">
                <a:cs typeface="B Nazanin" panose="00000400000000000000" pitchFamily="2" charset="-78"/>
              </a:rPr>
              <a:t>از دوباره کاری و تکرار </a:t>
            </a:r>
            <a:r>
              <a:rPr lang="fa-IR" b="1" dirty="0" smtClean="0">
                <a:cs typeface="B Nazanin" pitchFamily="2" charset="-78"/>
              </a:rPr>
              <a:t>پژوهش</a:t>
            </a:r>
          </a:p>
          <a:p>
            <a:pPr>
              <a:defRPr/>
            </a:pPr>
            <a:r>
              <a:rPr lang="fa-IR" b="1" dirty="0" smtClean="0">
                <a:cs typeface="B Nazanin" pitchFamily="2" charset="-78"/>
              </a:rPr>
              <a:t>یافتن </a:t>
            </a:r>
            <a:r>
              <a:rPr lang="fa-IR" b="1" dirty="0">
                <a:cs typeface="B Nazanin" pitchFamily="2" charset="-78"/>
              </a:rPr>
              <a:t>نتایج ضد و نقیض و همینطور نقاط ضعف و قدرت </a:t>
            </a:r>
            <a:r>
              <a:rPr lang="en-US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تحقیقات قبلی</a:t>
            </a:r>
          </a:p>
          <a:p>
            <a:pPr marL="609600" indent="-609600" algn="justLow">
              <a:lnSpc>
                <a:spcPct val="90000"/>
              </a:lnSpc>
              <a:defRPr/>
            </a:pPr>
            <a:r>
              <a:rPr lang="fa-IR" b="1" dirty="0" smtClean="0">
                <a:cs typeface="B Nazanin" pitchFamily="2" charset="-78"/>
              </a:rPr>
              <a:t>آشنائی </a:t>
            </a:r>
            <a:r>
              <a:rPr lang="fa-IR" b="1" dirty="0">
                <a:cs typeface="B Nazanin" pitchFamily="2" charset="-78"/>
              </a:rPr>
              <a:t>با مشکلات احتمالی و راه حلهای پیشنهادی</a:t>
            </a:r>
            <a:endParaRPr lang="en-US" b="1" dirty="0">
              <a:cs typeface="B Nazanin" pitchFamily="2" charset="-78"/>
            </a:endParaRPr>
          </a:p>
          <a:p>
            <a:pPr marL="609600" indent="-609600" algn="justLow">
              <a:lnSpc>
                <a:spcPct val="90000"/>
              </a:lnSpc>
              <a:defRPr/>
            </a:pPr>
            <a:r>
              <a:rPr lang="fa-IR" b="1" dirty="0">
                <a:cs typeface="B Nazanin" pitchFamily="2" charset="-78"/>
              </a:rPr>
              <a:t>تامین دلایل کافی برای دیگران جهت همکاری و پشتیبانی </a:t>
            </a:r>
            <a:endParaRPr lang="en-US" b="1" dirty="0">
              <a:cs typeface="B Nazanin" pitchFamily="2" charset="-78"/>
            </a:endParaRPr>
          </a:p>
          <a:p>
            <a:pPr marL="609600" indent="-609600" algn="justLow">
              <a:lnSpc>
                <a:spcPct val="90000"/>
              </a:lnSpc>
              <a:defRPr/>
            </a:pPr>
            <a:r>
              <a:rPr lang="fa-IR" b="1" dirty="0">
                <a:cs typeface="B Nazanin" pitchFamily="2" charset="-78"/>
              </a:rPr>
              <a:t>کمک به نگارش بیان مسئله-اهداف پژوهش-انتخاب متغیرهای پژوهش-حجم نمونه-روش نمونه گیری و آزمون های آماری 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85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نحوه نگارش بررسی متون</a:t>
            </a:r>
            <a:endParaRPr lang="en-US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1" smtClean="0">
                <a:cs typeface="B Nazanin" panose="00000400000000000000" pitchFamily="2" charset="-78"/>
              </a:rPr>
              <a:t>اسامی نویسندگان-زمان و هدف انجام پژوهش (یا انتشار مقاله)-تعداد نمونه-روش نمونه گیری-خصوصیات نمونه ها(سن-جنسیت-وضعیت بیماری و...)-نوع مطالعه-روش اجرا و مهمترین یافته مطالعه که مرتبط با اهداف پژوهش ما باشد</a:t>
            </a:r>
          </a:p>
          <a:p>
            <a:pPr algn="just"/>
            <a:r>
              <a:rPr lang="fa-IR" b="1" smtClean="0">
                <a:cs typeface="B Nazanin" panose="00000400000000000000" pitchFamily="2" charset="-78"/>
              </a:rPr>
              <a:t>ذکر مطالعات بایستی از یک نظم منطقی پیروی کند (قدیم به جدید)و یا موضوعی</a:t>
            </a:r>
          </a:p>
          <a:p>
            <a:pPr algn="just"/>
            <a:r>
              <a:rPr lang="fa-IR" b="1" smtClean="0">
                <a:cs typeface="B Nazanin" panose="00000400000000000000" pitchFamily="2" charset="-78"/>
              </a:rPr>
              <a:t>ابتدا مطالعات خارج از ایران و سپس داخل ایران (با رعایت نظم) ذکر شود.</a:t>
            </a:r>
            <a:endParaRPr lang="en-US" b="1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63517"/>
            <a:ext cx="9601196" cy="1303867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E41D18"/>
                </a:solidFill>
                <a:cs typeface="B Titr" panose="00000700000000000000" pitchFamily="2" charset="-78"/>
              </a:rPr>
              <a:t>عناوین مورد بحث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115450"/>
            <a:ext cx="9601196" cy="4301068"/>
          </a:xfrm>
        </p:spPr>
        <p:txBody>
          <a:bodyPr>
            <a:no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مفاهیم پایه پژوهش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انتخاب موضوع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نگارش بیان مسئله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بررسی متون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اهداف، سوالات و فرضیات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متغیرها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نمونه گیری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روش های گرداوری اطلاعات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پردازش اطلاعات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اخلاق در پژوهش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زمانبندی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بودجه بندی</a:t>
            </a:r>
          </a:p>
          <a:p>
            <a:endParaRPr lang="fa-IR" sz="2000" dirty="0" smtClean="0">
              <a:cs typeface="B Nazanin" panose="00000400000000000000" pitchFamily="2" charset="-78"/>
            </a:endParaRPr>
          </a:p>
          <a:p>
            <a:endParaRPr lang="fa-IR" sz="2000" dirty="0" smtClean="0">
              <a:cs typeface="B Nazanin" panose="00000400000000000000" pitchFamily="2" charset="-78"/>
            </a:endParaRPr>
          </a:p>
          <a:p>
            <a:endParaRPr lang="fa-IR" sz="2000" dirty="0" smtClean="0">
              <a:cs typeface="B Nazanin" panose="00000400000000000000" pitchFamily="2" charset="-78"/>
            </a:endParaRPr>
          </a:p>
          <a:p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5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نحوه نگارش بررسی متون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1" dirty="0" smtClean="0">
                <a:cs typeface="B Nazanin" panose="00000400000000000000" pitchFamily="2" charset="-78"/>
              </a:rPr>
              <a:t>توصیه میشود بررسی متون خود را در قالب جدول یا جداولی خلاصه نمایید. برای ارائه شفاهی بهترین روش میباشد. </a:t>
            </a:r>
          </a:p>
        </p:txBody>
      </p:sp>
    </p:spTree>
    <p:extLst>
      <p:ext uri="{BB962C8B-B14F-4D97-AF65-F5344CB8AC3E}">
        <p14:creationId xmlns:p14="http://schemas.microsoft.com/office/powerpoint/2010/main" val="33124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35737"/>
              </p:ext>
            </p:extLst>
          </p:nvPr>
        </p:nvGraphicFramePr>
        <p:xfrm>
          <a:off x="0" y="469334"/>
          <a:ext cx="11964472" cy="6004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0157"/>
                <a:gridCol w="656822"/>
                <a:gridCol w="3335628"/>
                <a:gridCol w="682581"/>
                <a:gridCol w="1004552"/>
                <a:gridCol w="965915"/>
                <a:gridCol w="746975"/>
                <a:gridCol w="953036"/>
                <a:gridCol w="2678806"/>
              </a:tblGrid>
              <a:tr h="68413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نویسنده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زمان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 انجام پژوهش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حجم نمونه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روش نمونه گیری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خصوصیات نمونه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نوع مطالعه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شیوع</a:t>
                      </a:r>
                      <a:r>
                        <a:rPr lang="fa-IR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خوددرمانی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مهمترین یافته ها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 اﺣﻤﺪﻋﻠﻲ اﺳﻼﻣﻲ و همکاران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1390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ﺑﺮرسی آﮔﺎﻫﯽ ﻧگرش وعملکرد داﻧﺸﺠﻮﯾﺎن داﻧﺸگاه ﻫﺎي اصفهان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نسبت به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خوددرﻣﺎﻧﯽ ﺑﺎ دارو(8)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600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سهمیه ای چند 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مرحله ای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365 مرد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235 زن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توصیفی-تحلیلی مقطعی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14/2%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درطی دوماه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بیشترین خوددرمانی با: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داروی مسکن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بیشترین خوددرمانی در بیماری:سرماخوردگی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اﺑﻮاﻟﻘﺎﺳﻢ ﭘﻮررﺿﺎ و همکاران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1390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ﺑﺮرﺳﻲ ﺷﻴﻮع ﺧﻮددرﻣﺎﻧﻲ و ﻋﻮاﻣﻞ ﻣﺮﺗﺒﻂ ﺑﺎ آن در داﻧﺸﺠﻮﻳﺎن داﻧﺸﮕﺎه ﻋﻠﻮم ﭘﺰﺷﻜﻲ ﺗﻬﺮان(9)</a:t>
                      </a:r>
                    </a:p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600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چند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مرحله ای و تصادفی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-</a:t>
                      </a:r>
                    </a:p>
                    <a:p>
                      <a:pPr algn="ctr" rtl="1"/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توصیفی-تحلیلی مقطعی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35/7%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بیشترین علت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خوددرمانی: تجربه قبلی از بیماری</a:t>
                      </a:r>
                    </a:p>
                    <a:p>
                      <a:pPr rtl="1"/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خودرمانی دردختران بیشترازپسران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 شهناز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طبیعی و همکاران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1391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خود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درمانی با دارو در دانشجویان دانشگاههای بیرجند(3)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1048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مرحله ای تصادفی شده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44% مرد</a:t>
                      </a:r>
                    </a:p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56% زن</a:t>
                      </a:r>
                    </a:p>
                    <a:p>
                      <a:pPr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توصیفی-تحلیلی مقطعی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86/7%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شایعترین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بیماری حساسیت</a:t>
                      </a:r>
                    </a:p>
                    <a:p>
                      <a:pPr rtl="1"/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شایعترین دارو:مسکن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کمترین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شیوع خوددرمانی:پیام نور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>
                          <a:cs typeface="B Nazanin" panose="00000400000000000000" pitchFamily="2" charset="-78"/>
                        </a:rPr>
                        <a:t>Gillian </a:t>
                      </a:r>
                      <a:r>
                        <a:rPr lang="en-US" sz="1600" dirty="0" err="1" smtClean="0">
                          <a:cs typeface="B Nazanin" panose="00000400000000000000" pitchFamily="2" charset="-78"/>
                        </a:rPr>
                        <a:t>Meauri</a:t>
                      </a:r>
                      <a:r>
                        <a:rPr lang="en-US" sz="1600" dirty="0" smtClean="0">
                          <a:cs typeface="B Nazanin" panose="00000400000000000000" pitchFamily="2" charset="-78"/>
                        </a:rPr>
                        <a:t> et al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2011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بررسی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شیوع خوددرمانی بین دانشجویان دانشگاههای پاپوا گینه نو(10)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583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نمونه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گیری خوشه ای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میانگین سنی: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22/7 سال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مقطعی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82%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بیشترین خوددرمانی برای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بیماری مالاریا و سردرد</a:t>
                      </a:r>
                    </a:p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بیشترین داروی مصرفی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انتی بیوتیکها و انتی مالاریا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err="1" smtClean="0">
                          <a:cs typeface="B Nazanin" panose="00000400000000000000" pitchFamily="2" charset="-78"/>
                        </a:rPr>
                        <a:t>Haylay</a:t>
                      </a:r>
                      <a:r>
                        <a:rPr lang="en-US" sz="1600" dirty="0" smtClean="0">
                          <a:cs typeface="B Nazanin" panose="00000400000000000000" pitchFamily="2" charset="-78"/>
                        </a:rPr>
                        <a:t> Araya</a:t>
                      </a:r>
                    </a:p>
                    <a:p>
                      <a:pPr rtl="1"/>
                      <a:r>
                        <a:rPr lang="en-US" sz="1600" dirty="0" smtClean="0">
                          <a:cs typeface="B Nazanin" panose="00000400000000000000" pitchFamily="2" charset="-78"/>
                        </a:rPr>
                        <a:t>Et</a:t>
                      </a:r>
                      <a:r>
                        <a:rPr lang="en-US" sz="1600" baseline="0" dirty="0" smtClean="0">
                          <a:cs typeface="B Nazanin" panose="00000400000000000000" pitchFamily="2" charset="-78"/>
                        </a:rPr>
                        <a:t> al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2014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شیوع خوددرمانی با انتی بیوتیک بین دانشجویان دانشگاههای </a:t>
                      </a:r>
                      <a:r>
                        <a:rPr lang="en-US" sz="1600" dirty="0" err="1" smtClean="0">
                          <a:cs typeface="B Nazanin" panose="00000400000000000000" pitchFamily="2" charset="-78"/>
                        </a:rPr>
                        <a:t>mekele</a:t>
                      </a:r>
                      <a:r>
                        <a:rPr lang="en-US" sz="16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درکشور اتیوپی(11)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422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طبقه بندی شده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میانگین سنی 21 سال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مقطعی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44/5% انتی بیوتیک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شایعترین دارو: اموکسی سیلین</a:t>
                      </a:r>
                    </a:p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بیشترین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دلیل خوددرمانی: تجربه قبلی</a:t>
                      </a:r>
                    </a:p>
                    <a:p>
                      <a:pPr rtl="1"/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بیشترین خوددرمانی در سرماخوردگی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cs typeface="B Nazanin" panose="00000400000000000000" pitchFamily="2" charset="-78"/>
                        </a:rPr>
                        <a:t>Sharma A.  et al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2015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بررسی نگرش و عملکرد دانشجویان علوم پزشکی و غیر پزشکی درباره خوددرمانی در جنوب هند(12)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700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-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هرگروه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350 نفر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توصیفی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مقطعی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76/3%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شایعترین بیمار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برای خوددرمانی:تب</a:t>
                      </a:r>
                    </a:p>
                    <a:p>
                      <a:pPr rtl="1"/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شایعترین دارو:تب برو مولتی ویتامین</a:t>
                      </a:r>
                    </a:p>
                    <a:p>
                      <a:pPr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سن کم=خوددرمانی بالاتر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454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اهداف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64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>
                <a:cs typeface="Arial" pitchFamily="34"/>
              </a:rPr>
              <a:t>انواع اهداف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هدف کلی </a:t>
            </a:r>
            <a:r>
              <a:rPr lang="fa-IR" dirty="0">
                <a:cs typeface="B Nazanin" panose="00000400000000000000" pitchFamily="2" charset="-78"/>
              </a:rPr>
              <a:t>نشان می دهد که در انتهای تحقیق به چه نقطه ای خواهیم رسید. برای آنکه غایت و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انتهای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تحقیق </a:t>
            </a:r>
            <a:r>
              <a:rPr lang="fa-IR" dirty="0">
                <a:cs typeface="B Nazanin" panose="00000400000000000000" pitchFamily="2" charset="-78"/>
              </a:rPr>
              <a:t> خود را نشان دهیم باید هدف کلی تحقیق خود را به گونه ای بنویسیم که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قابل سنجش و ارزیابی باشد.</a:t>
            </a:r>
          </a:p>
          <a:p>
            <a:pPr lvl="0"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اهداف جزیی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مراحل رسیدن به هدف کلی را نشان می دهد.</a:t>
            </a:r>
          </a:p>
          <a:p>
            <a:pPr lvl="0"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هدف کاربردی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بر خلاف اهداف قبلی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خیلی دقیق و قابل سنجش نیست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و سعی می کند جنبه های کاربردی موضوع را نشان می دهد.</a:t>
            </a:r>
          </a:p>
          <a:p>
            <a:pPr lvl="0" algn="r" rtl="1">
              <a:lnSpc>
                <a:spcPct val="90000"/>
              </a:lnSpc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اهداف فرعی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سعی می کند نتایج جنبی قابل توجه را نشان دهد و معمولا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نتایج تحقیق در زیر گروه ها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را </a:t>
            </a:r>
            <a:r>
              <a:rPr lang="fa-IR" dirty="0" smtClean="0">
                <a:solidFill>
                  <a:srgbClr val="000000"/>
                </a:solidFill>
                <a:cs typeface="B Nazanin" panose="00000400000000000000" pitchFamily="2" charset="-78"/>
              </a:rPr>
              <a:t>تشریح </a:t>
            </a:r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می کند.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9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b="1" dirty="0" smtClean="0">
                <a:solidFill>
                  <a:srgbClr val="FF0000"/>
                </a:solidFill>
              </a:rPr>
              <a:t>مع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ارها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 مهم در تدو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ن اهداف طرح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dirty="0" smtClean="0"/>
              <a:t>بصورت منطق</a:t>
            </a:r>
            <a:r>
              <a:rPr lang="ar-SA" b="1" dirty="0" smtClean="0"/>
              <a:t>ي</a:t>
            </a:r>
            <a:r>
              <a:rPr lang="fa-IR" b="1" dirty="0" smtClean="0"/>
              <a:t> ب</a:t>
            </a:r>
            <a:r>
              <a:rPr lang="ar-SA" b="1" dirty="0" smtClean="0"/>
              <a:t>ي</a:t>
            </a:r>
            <a:r>
              <a:rPr lang="fa-IR" b="1" dirty="0" smtClean="0"/>
              <a:t>ان شوند</a:t>
            </a:r>
          </a:p>
          <a:p>
            <a:pPr eaLnBrk="1" hangingPunct="1">
              <a:defRPr/>
            </a:pPr>
            <a:r>
              <a:rPr lang="fa-IR" b="1" dirty="0" smtClean="0"/>
              <a:t>بصورت عمل</a:t>
            </a:r>
            <a:r>
              <a:rPr lang="ar-SA" b="1" dirty="0" smtClean="0"/>
              <a:t>ي</a:t>
            </a:r>
            <a:r>
              <a:rPr lang="fa-IR" b="1" dirty="0" smtClean="0"/>
              <a:t> و قابل اندازه گ</a:t>
            </a:r>
            <a:r>
              <a:rPr lang="ar-SA" b="1" dirty="0" smtClean="0"/>
              <a:t>ي</a:t>
            </a:r>
            <a:r>
              <a:rPr lang="fa-IR" b="1" dirty="0" smtClean="0"/>
              <a:t>ر</a:t>
            </a:r>
            <a:r>
              <a:rPr lang="ar-SA" b="1" dirty="0" smtClean="0"/>
              <a:t>ي</a:t>
            </a:r>
            <a:r>
              <a:rPr lang="fa-IR" b="1" dirty="0" smtClean="0"/>
              <a:t> ب</a:t>
            </a:r>
            <a:r>
              <a:rPr lang="ar-SA" b="1" dirty="0" smtClean="0"/>
              <a:t>ي</a:t>
            </a:r>
            <a:r>
              <a:rPr lang="fa-IR" b="1" dirty="0" smtClean="0"/>
              <a:t>ان شوند</a:t>
            </a:r>
          </a:p>
          <a:p>
            <a:pPr eaLnBrk="1" hangingPunct="1">
              <a:defRPr/>
            </a:pPr>
            <a:r>
              <a:rPr lang="fa-IR" b="1" dirty="0" smtClean="0"/>
              <a:t>واقع ب</a:t>
            </a:r>
            <a:r>
              <a:rPr lang="ar-SA" b="1" dirty="0" smtClean="0"/>
              <a:t>ي</a:t>
            </a:r>
            <a:r>
              <a:rPr lang="fa-IR" b="1" dirty="0" smtClean="0"/>
              <a:t>نانه باشند</a:t>
            </a:r>
          </a:p>
          <a:p>
            <a:pPr eaLnBrk="1" hangingPunct="1">
              <a:defRPr/>
            </a:pPr>
            <a:r>
              <a:rPr lang="fa-IR" b="1" dirty="0" smtClean="0"/>
              <a:t>روشن و واضح ب</a:t>
            </a:r>
            <a:r>
              <a:rPr lang="ar-SA" b="1" dirty="0" smtClean="0"/>
              <a:t>ي</a:t>
            </a:r>
            <a:r>
              <a:rPr lang="fa-IR" b="1" dirty="0" smtClean="0"/>
              <a:t>ان شوند</a:t>
            </a:r>
          </a:p>
          <a:p>
            <a:pPr eaLnBrk="1" hangingPunct="1">
              <a:defRPr/>
            </a:pPr>
            <a:r>
              <a:rPr lang="fa-IR" b="1" dirty="0" smtClean="0"/>
              <a:t>با افعال کنش</a:t>
            </a:r>
            <a:r>
              <a:rPr lang="ar-SA" b="1" dirty="0" smtClean="0"/>
              <a:t>ي</a:t>
            </a:r>
            <a:r>
              <a:rPr lang="fa-IR" b="1" dirty="0" smtClean="0"/>
              <a:t> شروع شوند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6505784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فرق جزیی و فرعی چیه؟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29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5928"/>
            <a:ext cx="9741794" cy="51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620713"/>
            <a:ext cx="8229600" cy="1143000"/>
          </a:xfrm>
        </p:spPr>
        <p:txBody>
          <a:bodyPr/>
          <a:lstStyle/>
          <a:p>
            <a:pPr eaLnBrk="1" hangingPunct="1"/>
            <a:r>
              <a:rPr lang="fa-IR" altLang="en-US" b="1" dirty="0" smtClean="0">
                <a:solidFill>
                  <a:srgbClr val="00B0F0"/>
                </a:solidFill>
              </a:rPr>
              <a:t>افعال مناسب هدف کلی</a:t>
            </a:r>
            <a:endParaRPr lang="en-US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614" y="2500314"/>
            <a:ext cx="8218487" cy="4105275"/>
          </a:xfrm>
        </p:spPr>
        <p:txBody>
          <a:bodyPr/>
          <a:lstStyle/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تع</a:t>
            </a:r>
            <a:r>
              <a:rPr lang="ar-SA" b="1" dirty="0" smtClean="0">
                <a:cs typeface="+mj-cs"/>
              </a:rPr>
              <a:t>يي</a:t>
            </a:r>
            <a:r>
              <a:rPr lang="fa-IR" b="1" dirty="0" smtClean="0">
                <a:cs typeface="+mj-cs"/>
              </a:rPr>
              <a:t>ن </a:t>
            </a:r>
            <a:r>
              <a:rPr lang="en-US" b="1" dirty="0" smtClean="0">
                <a:latin typeface="Times New Roman" pitchFamily="18" charset="0"/>
                <a:cs typeface="+mj-cs"/>
              </a:rPr>
              <a:t>Determination</a:t>
            </a:r>
            <a:r>
              <a:rPr lang="fa-IR" b="1" dirty="0" smtClean="0">
                <a:cs typeface="+mj-cs"/>
              </a:rPr>
              <a:t> </a:t>
            </a:r>
          </a:p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مقا</a:t>
            </a:r>
            <a:r>
              <a:rPr lang="ar-SA" b="1" dirty="0" smtClean="0">
                <a:cs typeface="+mj-cs"/>
              </a:rPr>
              <a:t>ي</a:t>
            </a:r>
            <a:r>
              <a:rPr lang="fa-IR" b="1" dirty="0" smtClean="0">
                <a:cs typeface="+mj-cs"/>
              </a:rPr>
              <a:t>سه </a:t>
            </a:r>
            <a:r>
              <a:rPr lang="en-US" b="1" dirty="0" smtClean="0">
                <a:cs typeface="+mj-cs"/>
              </a:rPr>
              <a:t> </a:t>
            </a:r>
            <a:r>
              <a:rPr lang="en-US" b="1" dirty="0" smtClean="0">
                <a:latin typeface="Times New Roman" pitchFamily="18" charset="0"/>
                <a:cs typeface="+mj-cs"/>
              </a:rPr>
              <a:t>Comparison</a:t>
            </a:r>
            <a:r>
              <a:rPr lang="fa-IR" b="1" dirty="0" smtClean="0">
                <a:cs typeface="+mj-cs"/>
              </a:rPr>
              <a:t> </a:t>
            </a:r>
          </a:p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اولو</a:t>
            </a:r>
            <a:r>
              <a:rPr lang="ar-SA" b="1" dirty="0" smtClean="0">
                <a:cs typeface="+mj-cs"/>
              </a:rPr>
              <a:t>ي</a:t>
            </a:r>
            <a:r>
              <a:rPr lang="fa-IR" b="1" dirty="0" smtClean="0">
                <a:cs typeface="+mj-cs"/>
              </a:rPr>
              <a:t>ت بند</a:t>
            </a:r>
            <a:r>
              <a:rPr lang="ar-SA" b="1" dirty="0" smtClean="0">
                <a:cs typeface="+mj-cs"/>
              </a:rPr>
              <a:t>ي</a:t>
            </a:r>
            <a:r>
              <a:rPr lang="fa-IR" b="1" dirty="0" smtClean="0">
                <a:cs typeface="+mj-cs"/>
              </a:rPr>
              <a:t>  </a:t>
            </a:r>
            <a:r>
              <a:rPr lang="en-US" b="1" dirty="0" smtClean="0">
                <a:latin typeface="Times New Roman" pitchFamily="18" charset="0"/>
                <a:cs typeface="+mj-cs"/>
              </a:rPr>
              <a:t>Ranking</a:t>
            </a:r>
            <a:r>
              <a:rPr lang="fa-IR" b="1" dirty="0" smtClean="0">
                <a:cs typeface="+mj-cs"/>
              </a:rPr>
              <a:t> </a:t>
            </a:r>
          </a:p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برآورد </a:t>
            </a:r>
            <a:r>
              <a:rPr lang="en-US" b="1" dirty="0" smtClean="0">
                <a:cs typeface="+mj-cs"/>
              </a:rPr>
              <a:t>  </a:t>
            </a:r>
            <a:r>
              <a:rPr lang="en-US" b="1" dirty="0" smtClean="0">
                <a:latin typeface="Times New Roman" pitchFamily="18" charset="0"/>
                <a:cs typeface="+mj-cs"/>
              </a:rPr>
              <a:t>Estimation</a:t>
            </a:r>
            <a:r>
              <a:rPr lang="fa-IR" b="1" dirty="0" smtClean="0">
                <a:cs typeface="+mj-cs"/>
              </a:rPr>
              <a:t> </a:t>
            </a:r>
          </a:p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تب</a:t>
            </a:r>
            <a:r>
              <a:rPr lang="ar-SA" b="1" dirty="0" smtClean="0">
                <a:cs typeface="+mj-cs"/>
              </a:rPr>
              <a:t>يي</a:t>
            </a:r>
            <a:r>
              <a:rPr lang="fa-IR" b="1" dirty="0" smtClean="0">
                <a:cs typeface="+mj-cs"/>
              </a:rPr>
              <a:t>ن</a:t>
            </a:r>
            <a:r>
              <a:rPr lang="en-US" b="1" dirty="0" smtClean="0">
                <a:cs typeface="+mj-cs"/>
              </a:rPr>
              <a:t> 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latin typeface="Times New Roman" pitchFamily="18" charset="0"/>
                <a:cs typeface="+mj-cs"/>
              </a:rPr>
              <a:t>Explanation</a:t>
            </a:r>
            <a:r>
              <a:rPr lang="fa-IR" b="1" dirty="0" smtClean="0">
                <a:cs typeface="+mj-cs"/>
              </a:rPr>
              <a:t> </a:t>
            </a:r>
            <a:endParaRPr lang="en-US" b="1" dirty="0" smtClean="0">
              <a:cs typeface="+mj-cs"/>
            </a:endParaRPr>
          </a:p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توصیف </a:t>
            </a:r>
            <a:r>
              <a:rPr lang="en-US" b="1" dirty="0" smtClean="0">
                <a:latin typeface="Times New Roman" pitchFamily="18" charset="0"/>
                <a:cs typeface="+mj-cs"/>
              </a:rPr>
              <a:t>Description</a:t>
            </a:r>
          </a:p>
          <a:p>
            <a:pPr eaLnBrk="1" hangingPunct="1">
              <a:defRPr/>
            </a:pPr>
            <a:r>
              <a:rPr lang="fa-IR" b="1" dirty="0" smtClean="0">
                <a:cs typeface="+mj-cs"/>
              </a:rPr>
              <a:t>محاسبه </a:t>
            </a:r>
            <a:r>
              <a:rPr lang="en-US" b="1" dirty="0" smtClean="0">
                <a:cs typeface="+mj-cs"/>
              </a:rPr>
              <a:t>  </a:t>
            </a:r>
            <a:r>
              <a:rPr lang="en-US" b="1" dirty="0" smtClean="0">
                <a:latin typeface="Times New Roman" pitchFamily="18" charset="0"/>
                <a:cs typeface="+mj-cs"/>
              </a:rPr>
              <a:t>Computation </a:t>
            </a:r>
          </a:p>
          <a:p>
            <a:pPr eaLnBrk="1" hangingPunct="1">
              <a:defRPr/>
            </a:pPr>
            <a:endParaRPr lang="en-US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73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اختصاصی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مدل درختی:</a:t>
            </a:r>
          </a:p>
          <a:p>
            <a:r>
              <a:rPr lang="fa-IR" dirty="0" smtClean="0"/>
              <a:t>مثال</a:t>
            </a:r>
          </a:p>
          <a:p>
            <a:r>
              <a:rPr lang="fa-IR" dirty="0" smtClean="0"/>
              <a:t>هدف کلی: تعیین شیوع دیابت دردانش آموزان استان البرز سال 1402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728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dirty="0" smtClean="0">
                <a:solidFill>
                  <a:srgbClr val="FF0000"/>
                </a:solidFill>
              </a:rPr>
              <a:t>مثال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dirty="0" smtClean="0"/>
              <a:t>هدف کل</a:t>
            </a:r>
            <a:r>
              <a:rPr lang="ar-SA" b="1" dirty="0" smtClean="0"/>
              <a:t>ي</a:t>
            </a:r>
            <a:r>
              <a:rPr lang="fa-IR" b="1" dirty="0" smtClean="0"/>
              <a:t>: </a:t>
            </a:r>
          </a:p>
          <a:p>
            <a:pPr lvl="1" eaLnBrk="1" hangingPunct="1">
              <a:buFont typeface="Arial" charset="0"/>
              <a:buChar char="−"/>
              <a:defRPr/>
            </a:pPr>
            <a:r>
              <a:rPr lang="fa-IR" b="1" dirty="0" smtClean="0"/>
              <a:t>تع</a:t>
            </a:r>
            <a:r>
              <a:rPr lang="ar-SA" b="1" dirty="0" smtClean="0"/>
              <a:t>يي</a:t>
            </a:r>
            <a:r>
              <a:rPr lang="fa-IR" b="1" dirty="0" smtClean="0"/>
              <a:t>ن ارتباط ب</a:t>
            </a:r>
            <a:r>
              <a:rPr lang="ar-SA" b="1" dirty="0" smtClean="0"/>
              <a:t>ي</a:t>
            </a:r>
            <a:r>
              <a:rPr lang="fa-IR" b="1" dirty="0" smtClean="0"/>
              <a:t>ن طول بند ناف نوزاد و آپگار هنگام تولد </a:t>
            </a:r>
          </a:p>
          <a:p>
            <a:pPr eaLnBrk="1" hangingPunct="1">
              <a:defRPr/>
            </a:pPr>
            <a:r>
              <a:rPr lang="fa-IR" b="1" dirty="0" smtClean="0"/>
              <a:t>اهدف جزئ</a:t>
            </a:r>
            <a:r>
              <a:rPr lang="ar-SA" b="1" dirty="0" smtClean="0"/>
              <a:t>ي</a:t>
            </a:r>
            <a:r>
              <a:rPr lang="fa-IR" b="1" dirty="0" smtClean="0"/>
              <a:t>:</a:t>
            </a:r>
          </a:p>
          <a:p>
            <a:pPr lvl="1" eaLnBrk="1" hangingPunct="1">
              <a:buFont typeface="Arial" charset="0"/>
              <a:buChar char="−"/>
              <a:defRPr/>
            </a:pPr>
            <a:r>
              <a:rPr lang="fa-IR" b="1" dirty="0" smtClean="0"/>
              <a:t>تع</a:t>
            </a:r>
            <a:r>
              <a:rPr lang="ar-SA" b="1" dirty="0" smtClean="0"/>
              <a:t>يي</a:t>
            </a:r>
            <a:r>
              <a:rPr lang="fa-IR" b="1" dirty="0" smtClean="0"/>
              <a:t>ن طول بند ناف نوزاد به سانت</a:t>
            </a:r>
            <a:r>
              <a:rPr lang="ar-SA" b="1" dirty="0" smtClean="0"/>
              <a:t>ي</a:t>
            </a:r>
            <a:r>
              <a:rPr lang="fa-IR" b="1" dirty="0" smtClean="0"/>
              <a:t> متر</a:t>
            </a:r>
          </a:p>
          <a:p>
            <a:pPr lvl="1" eaLnBrk="1" hangingPunct="1">
              <a:buFont typeface="Arial" charset="0"/>
              <a:buChar char="−"/>
              <a:defRPr/>
            </a:pPr>
            <a:r>
              <a:rPr lang="fa-IR" b="1" dirty="0" smtClean="0"/>
              <a:t>تع</a:t>
            </a:r>
            <a:r>
              <a:rPr lang="ar-SA" b="1" dirty="0" smtClean="0"/>
              <a:t>يي</a:t>
            </a:r>
            <a:r>
              <a:rPr lang="fa-IR" b="1" dirty="0" smtClean="0"/>
              <a:t>ن آپگار هنگام تولد نوزاد</a:t>
            </a:r>
          </a:p>
          <a:p>
            <a:pPr lvl="1" eaLnBrk="1" hangingPunct="1">
              <a:buFont typeface="Arial" charset="0"/>
              <a:buChar char="−"/>
              <a:defRPr/>
            </a:pPr>
            <a:r>
              <a:rPr lang="fa-IR" b="1" dirty="0" smtClean="0"/>
              <a:t>تع</a:t>
            </a:r>
            <a:r>
              <a:rPr lang="ar-SA" b="1" dirty="0" smtClean="0"/>
              <a:t>يي</a:t>
            </a:r>
            <a:r>
              <a:rPr lang="fa-IR" b="1" dirty="0" smtClean="0"/>
              <a:t>ن ارتباط ب</a:t>
            </a:r>
            <a:r>
              <a:rPr lang="ar-SA" b="1" dirty="0" smtClean="0"/>
              <a:t>ي</a:t>
            </a:r>
            <a:r>
              <a:rPr lang="fa-IR" b="1" dirty="0" smtClean="0"/>
              <a:t>ن طول بند ناف و آپگار هنگام تولد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459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8" y="962026"/>
            <a:ext cx="9136063" cy="604837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fa-IR" dirty="0">
                <a:cs typeface="B Nazanin" panose="00000400000000000000" pitchFamily="2" charset="-78"/>
              </a:rPr>
              <a:t>هدف کاربرد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: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fa-IR" dirty="0">
                <a:cs typeface="B Nazanin" panose="00000400000000000000" pitchFamily="2" charset="-78"/>
              </a:rPr>
              <a:t>	در هر مطالعه کاربرد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با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د هدف 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ا اهداف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در زم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نه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بکارگ</a:t>
            </a:r>
            <a:r>
              <a:rPr lang="ar-SA" dirty="0">
                <a:solidFill>
                  <a:srgbClr val="FF0000"/>
                </a:solidFill>
                <a:cs typeface="B Nazanin" panose="00000400000000000000" pitchFamily="2" charset="-78"/>
              </a:rPr>
              <a:t>ي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ر</a:t>
            </a:r>
            <a:r>
              <a:rPr lang="ar-SA" dirty="0">
                <a:solidFill>
                  <a:srgbClr val="FF0000"/>
                </a:solidFill>
                <a:cs typeface="B Nazanin" panose="00000400000000000000" pitchFamily="2" charset="-78"/>
              </a:rPr>
              <a:t>ي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 نتا</a:t>
            </a:r>
            <a:r>
              <a:rPr lang="ar-SA" dirty="0">
                <a:solidFill>
                  <a:srgbClr val="FF0000"/>
                </a:solidFill>
                <a:cs typeface="B Nazanin" panose="00000400000000000000" pitchFamily="2" charset="-78"/>
              </a:rPr>
              <a:t>ي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ج </a:t>
            </a:r>
            <a:r>
              <a:rPr lang="fa-IR" dirty="0">
                <a:cs typeface="B Nazanin" panose="00000400000000000000" pitchFamily="2" charset="-78"/>
              </a:rPr>
              <a:t>تنظ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م نمود.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fa-IR" dirty="0">
                <a:cs typeface="B Nazanin" panose="00000400000000000000" pitchFamily="2" charset="-78"/>
              </a:rPr>
              <a:t>    مثال: هدف کل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“ تع</a:t>
            </a:r>
            <a:r>
              <a:rPr lang="ar-SA" dirty="0">
                <a:cs typeface="B Nazanin" panose="00000400000000000000" pitchFamily="2" charset="-78"/>
              </a:rPr>
              <a:t>يي</a:t>
            </a:r>
            <a:r>
              <a:rPr lang="fa-IR" dirty="0">
                <a:cs typeface="B Nazanin" panose="00000400000000000000" pitchFamily="2" charset="-78"/>
              </a:rPr>
              <a:t>ن عوامل مؤثر در استفاده محدود از کل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ن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کها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کودکان”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fa-IR" dirty="0">
                <a:cs typeface="B Nazanin" panose="00000400000000000000" pitchFamily="2" charset="-78"/>
              </a:rPr>
              <a:t>     هدف کاربرد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:</a:t>
            </a:r>
          </a:p>
          <a:p>
            <a:pPr algn="just" eaLnBrk="1" hangingPunct="1">
              <a:defRPr/>
            </a:pPr>
            <a:r>
              <a:rPr lang="fa-IR" dirty="0">
                <a:cs typeface="B Nazanin" panose="00000400000000000000" pitchFamily="2" charset="-78"/>
              </a:rPr>
              <a:t> ته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ه رهنمود با توجه به گروهها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مورد نظر (مد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ران، کارکنان بخش بهداشت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مادران) درباره عوامل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که آسانتر از همه قابل تغ</a:t>
            </a:r>
            <a:r>
              <a:rPr lang="ar-SA" dirty="0">
                <a:cs typeface="B Nazanin" panose="00000400000000000000" pitchFamily="2" charset="-78"/>
              </a:rPr>
              <a:t>يي</a:t>
            </a:r>
            <a:r>
              <a:rPr lang="fa-IR" dirty="0">
                <a:cs typeface="B Nazanin" panose="00000400000000000000" pitchFamily="2" charset="-78"/>
              </a:rPr>
              <a:t>ر هستند و چگونگ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ن کار به منظور ارتقاء سطح استفاده از کل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ن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کها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اد شده </a:t>
            </a:r>
          </a:p>
          <a:p>
            <a:pPr algn="just" eaLnBrk="1" hangingPunct="1">
              <a:defRPr/>
            </a:pPr>
            <a:r>
              <a:rPr lang="fa-IR" dirty="0">
                <a:cs typeface="B Nazanin" panose="00000400000000000000" pitchFamily="2" charset="-78"/>
              </a:rPr>
              <a:t>همکار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با کل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ه گروهها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مورد نظر به منظور ته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ه برنامه اجرا</a:t>
            </a:r>
            <a:r>
              <a:rPr lang="ar-SA" dirty="0">
                <a:cs typeface="B Nazanin" panose="00000400000000000000" pitchFamily="2" charset="-78"/>
              </a:rPr>
              <a:t>يي</a:t>
            </a:r>
            <a:r>
              <a:rPr lang="fa-IR" dirty="0">
                <a:cs typeface="B Nazanin" panose="00000400000000000000" pitchFamily="2" charset="-78"/>
              </a:rPr>
              <a:t> در خصوص عملکرد به پ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شنهادات</a:t>
            </a:r>
          </a:p>
          <a:p>
            <a:pPr algn="just">
              <a:defRPr/>
            </a:pPr>
            <a:r>
              <a:rPr lang="fa-IR" dirty="0" smtClean="0">
                <a:cs typeface="B Nazanin" panose="00000400000000000000" pitchFamily="2" charset="-78"/>
              </a:rPr>
              <a:t>ارائه </a:t>
            </a:r>
            <a:r>
              <a:rPr lang="fa-IR" dirty="0">
                <a:cs typeface="B Nazanin" panose="00000400000000000000" pitchFamily="2" charset="-78"/>
              </a:rPr>
              <a:t>راهکارها</a:t>
            </a:r>
            <a:r>
              <a:rPr lang="ar-SA" dirty="0">
                <a:cs typeface="B Nazanin" panose="00000400000000000000" pitchFamily="2" charset="-78"/>
              </a:rPr>
              <a:t>يي</a:t>
            </a:r>
            <a:r>
              <a:rPr lang="fa-IR" dirty="0">
                <a:cs typeface="B Nazanin" panose="00000400000000000000" pitchFamily="2" charset="-78"/>
              </a:rPr>
              <a:t> جهت بالا بردن استفاده از کل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ن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کها</a:t>
            </a:r>
            <a:r>
              <a:rPr lang="ar-SA" dirty="0">
                <a:cs typeface="B Nazanin" panose="00000400000000000000" pitchFamily="2" charset="-78"/>
              </a:rPr>
              <a:t>ي</a:t>
            </a:r>
            <a:r>
              <a:rPr lang="fa-IR" dirty="0">
                <a:cs typeface="B Nazanin" panose="00000400000000000000" pitchFamily="2" charset="-78"/>
              </a:rPr>
              <a:t> کودکان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93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مفاهیم </a:t>
            </a:r>
            <a:r>
              <a:rPr lang="fa-IR" dirty="0" smtClean="0"/>
              <a:t>پایه پژوهش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518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سوالات و فرضیات پژوهشی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51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57451"/>
            <a:ext cx="9601196" cy="5348281"/>
          </a:xfrm>
        </p:spPr>
      </p:pic>
    </p:spTree>
    <p:extLst>
      <p:ext uri="{BB962C8B-B14F-4D97-AF65-F5344CB8AC3E}">
        <p14:creationId xmlns:p14="http://schemas.microsoft.com/office/powerpoint/2010/main" val="25191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b="1" dirty="0" smtClean="0">
                <a:solidFill>
                  <a:srgbClr val="FF0000"/>
                </a:solidFill>
              </a:rPr>
              <a:t>و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ژگ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ها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 فرض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ه تحق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ق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dirty="0" smtClean="0"/>
              <a:t>ارتباط دو </a:t>
            </a:r>
            <a:r>
              <a:rPr lang="ar-SA" b="1" dirty="0" smtClean="0"/>
              <a:t>ي</a:t>
            </a:r>
            <a:r>
              <a:rPr lang="fa-IR" b="1" dirty="0" smtClean="0"/>
              <a:t>ا چند متغ</a:t>
            </a:r>
            <a:r>
              <a:rPr lang="ar-SA" b="1" dirty="0" smtClean="0"/>
              <a:t>ي</a:t>
            </a:r>
            <a:r>
              <a:rPr lang="fa-IR" b="1" dirty="0" smtClean="0"/>
              <a:t>ر است</a:t>
            </a:r>
          </a:p>
          <a:p>
            <a:pPr eaLnBrk="1" hangingPunct="1">
              <a:defRPr/>
            </a:pPr>
            <a:r>
              <a:rPr lang="fa-IR" b="1" dirty="0" smtClean="0"/>
              <a:t>بر اساس مطالعات </a:t>
            </a:r>
            <a:r>
              <a:rPr lang="ar-SA" b="1" dirty="0" smtClean="0"/>
              <a:t>ي</a:t>
            </a:r>
            <a:r>
              <a:rPr lang="fa-IR" b="1" dirty="0" smtClean="0"/>
              <a:t>ا بررس</a:t>
            </a:r>
            <a:r>
              <a:rPr lang="ar-SA" b="1" dirty="0" smtClean="0"/>
              <a:t>ي</a:t>
            </a:r>
            <a:r>
              <a:rPr lang="fa-IR" b="1" dirty="0" smtClean="0"/>
              <a:t> ها</a:t>
            </a:r>
            <a:r>
              <a:rPr lang="ar-SA" b="1" dirty="0" smtClean="0"/>
              <a:t>ي</a:t>
            </a:r>
            <a:r>
              <a:rPr lang="fa-IR" b="1" dirty="0" smtClean="0"/>
              <a:t> قبل</a:t>
            </a:r>
            <a:r>
              <a:rPr lang="ar-SA" b="1" dirty="0" smtClean="0"/>
              <a:t>ي</a:t>
            </a:r>
            <a:r>
              <a:rPr lang="fa-IR" b="1" dirty="0" smtClean="0"/>
              <a:t> است</a:t>
            </a:r>
          </a:p>
          <a:p>
            <a:pPr eaLnBrk="1" hangingPunct="1">
              <a:defRPr/>
            </a:pPr>
            <a:r>
              <a:rPr lang="fa-IR" b="1" dirty="0" smtClean="0"/>
              <a:t>قابل</a:t>
            </a:r>
            <a:r>
              <a:rPr lang="ar-SA" b="1" dirty="0" smtClean="0"/>
              <a:t>ي</a:t>
            </a:r>
            <a:r>
              <a:rPr lang="fa-IR" b="1" dirty="0" smtClean="0"/>
              <a:t>ت آزمون دارد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493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581" y="982131"/>
            <a:ext cx="9601196" cy="1303867"/>
          </a:xfrm>
        </p:spPr>
        <p:txBody>
          <a:bodyPr/>
          <a:lstStyle/>
          <a:p>
            <a:r>
              <a:rPr lang="fa-IR" dirty="0" smtClean="0"/>
              <a:t>نکته</a:t>
            </a:r>
            <a:endParaRPr lang="fa-I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2" y="2285998"/>
            <a:ext cx="10071555" cy="2350395"/>
          </a:xfrm>
        </p:spPr>
      </p:pic>
    </p:spTree>
    <p:extLst>
      <p:ext uri="{BB962C8B-B14F-4D97-AF65-F5344CB8AC3E}">
        <p14:creationId xmlns:p14="http://schemas.microsoft.com/office/powerpoint/2010/main" val="9151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948393" cy="4980786"/>
          </a:xfrm>
        </p:spPr>
      </p:pic>
    </p:spTree>
    <p:extLst>
      <p:ext uri="{BB962C8B-B14F-4D97-AF65-F5344CB8AC3E}">
        <p14:creationId xmlns:p14="http://schemas.microsoft.com/office/powerpoint/2010/main" val="12186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b="1" dirty="0" smtClean="0">
                <a:solidFill>
                  <a:srgbClr val="FF0000"/>
                </a:solidFill>
              </a:rPr>
              <a:t>سئوالات و فرض</a:t>
            </a:r>
            <a:r>
              <a:rPr lang="ar-SA" altLang="en-US" b="1" dirty="0" smtClean="0">
                <a:solidFill>
                  <a:srgbClr val="FF0000"/>
                </a:solidFill>
              </a:rPr>
              <a:t>ي</a:t>
            </a:r>
            <a:r>
              <a:rPr lang="fa-IR" altLang="en-US" b="1" dirty="0" smtClean="0">
                <a:solidFill>
                  <a:srgbClr val="FF0000"/>
                </a:solidFill>
              </a:rPr>
              <a:t>ات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dirty="0" smtClean="0"/>
              <a:t>طول بند ناف جن</a:t>
            </a:r>
            <a:r>
              <a:rPr lang="ar-SA" b="1" dirty="0" smtClean="0"/>
              <a:t>ي</a:t>
            </a:r>
            <a:r>
              <a:rPr lang="fa-IR" b="1" dirty="0" smtClean="0"/>
              <a:t>ن (بر حسب سانت</a:t>
            </a:r>
            <a:r>
              <a:rPr lang="ar-SA" b="1" dirty="0" smtClean="0"/>
              <a:t>ي</a:t>
            </a:r>
            <a:r>
              <a:rPr lang="fa-IR" b="1" dirty="0" smtClean="0"/>
              <a:t> متر) چقدر است؟</a:t>
            </a:r>
          </a:p>
          <a:p>
            <a:pPr eaLnBrk="1" hangingPunct="1">
              <a:defRPr/>
            </a:pPr>
            <a:r>
              <a:rPr lang="fa-IR" b="1" dirty="0" smtClean="0"/>
              <a:t>آپگار هنگام تولد نوزاد چقدر است؟</a:t>
            </a:r>
          </a:p>
          <a:p>
            <a:pPr eaLnBrk="1" hangingPunct="1">
              <a:defRPr/>
            </a:pPr>
            <a:r>
              <a:rPr lang="fa-IR" b="1" dirty="0" smtClean="0"/>
              <a:t>آ</a:t>
            </a:r>
            <a:r>
              <a:rPr lang="ar-SA" b="1" dirty="0" smtClean="0"/>
              <a:t>ي</a:t>
            </a:r>
            <a:r>
              <a:rPr lang="fa-IR" b="1" dirty="0" smtClean="0"/>
              <a:t>ا ب</a:t>
            </a:r>
            <a:r>
              <a:rPr lang="ar-SA" b="1" dirty="0" smtClean="0"/>
              <a:t>ي</a:t>
            </a:r>
            <a:r>
              <a:rPr lang="fa-IR" b="1" dirty="0" smtClean="0"/>
              <a:t>ن طول بند ناف و آپگار هنگام تولد رابطه وجود دارد؟</a:t>
            </a:r>
          </a:p>
          <a:p>
            <a:pPr eaLnBrk="1" hangingPunct="1">
              <a:defRPr/>
            </a:pPr>
            <a:r>
              <a:rPr lang="fa-IR" b="1" dirty="0" smtClean="0"/>
              <a:t>ب</a:t>
            </a:r>
            <a:r>
              <a:rPr lang="ar-SA" b="1" dirty="0" smtClean="0"/>
              <a:t>ي</a:t>
            </a:r>
            <a:r>
              <a:rPr lang="fa-IR" b="1" dirty="0" smtClean="0"/>
              <a:t>ن طول بند ناف نوزاد و آپگار هنگام تولد رابطه وجود دارد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120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متغیرها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23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72" y="905028"/>
            <a:ext cx="7049712" cy="14580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71" y="2784965"/>
            <a:ext cx="9176375" cy="17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E41D18"/>
                </a:solidFill>
                <a:cs typeface="B Titr" pitchFamily="2" charset="-78"/>
              </a:rPr>
              <a:t>نوع متغیرها</a:t>
            </a:r>
            <a:endParaRPr lang="en-US" dirty="0" smtClean="0">
              <a:solidFill>
                <a:srgbClr val="E41D18"/>
              </a:solidFill>
              <a:cs typeface="B Titr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25" y="2470245"/>
            <a:ext cx="8540750" cy="38384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a-IR" b="1" i="1" dirty="0">
                <a:solidFill>
                  <a:schemeClr val="tx1"/>
                </a:solidFill>
                <a:cs typeface="B Titr" pitchFamily="2" charset="-78"/>
              </a:rPr>
              <a:t>انواع متغیر:</a:t>
            </a:r>
            <a:endParaRPr lang="en-US" b="1" i="1" dirty="0">
              <a:solidFill>
                <a:schemeClr val="tx1"/>
              </a:solidFill>
              <a:cs typeface="B Titr" pitchFamily="2" charset="-78"/>
            </a:endParaRPr>
          </a:p>
          <a:p>
            <a:pPr algn="just"/>
            <a:r>
              <a:rPr lang="fa-IR" b="1" dirty="0" smtClean="0">
                <a:solidFill>
                  <a:schemeClr val="tx1"/>
                </a:solidFill>
                <a:cs typeface="B Yekan" panose="00000400000000000000" pitchFamily="2" charset="-78"/>
              </a:rPr>
              <a:t>متغير </a:t>
            </a: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کمي: آن متغيري است که با عدد نمايش داده مي شود. 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  <a:cs typeface="B Yekan" panose="00000400000000000000" pitchFamily="2" charset="-78"/>
              </a:rPr>
              <a:t>متغير کمي پيوسته مقادير کسري را مي‌پذيرد: سن- قد - وزن 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  <a:cs typeface="B Yekan" panose="00000400000000000000" pitchFamily="2" charset="-78"/>
              </a:rPr>
              <a:t>متغير کمي گسسته مقادير کسري را نمي‌پذيرد: تعداد انگشتان - </a:t>
            </a:r>
          </a:p>
          <a:p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متغير کيفي: اين متغيري است که کيفيت صفات با آن معرفي مي شود.  </a:t>
            </a:r>
          </a:p>
          <a:p>
            <a:pPr lvl="1"/>
            <a:r>
              <a:rPr lang="fa-IR" dirty="0">
                <a:solidFill>
                  <a:schemeClr val="tx1"/>
                </a:solidFill>
                <a:cs typeface="B Yekan" panose="00000400000000000000" pitchFamily="2" charset="-78"/>
              </a:rPr>
              <a:t>جنس</a:t>
            </a:r>
          </a:p>
          <a:p>
            <a:pPr lvl="1"/>
            <a:r>
              <a:rPr lang="fa-IR" dirty="0">
                <a:solidFill>
                  <a:schemeClr val="tx1"/>
                </a:solidFill>
                <a:cs typeface="B Yekan" panose="00000400000000000000" pitchFamily="2" charset="-78"/>
              </a:rPr>
              <a:t>نژاد</a:t>
            </a:r>
          </a:p>
          <a:p>
            <a:pPr lvl="1"/>
            <a:r>
              <a:rPr lang="fa-IR" dirty="0">
                <a:solidFill>
                  <a:schemeClr val="tx1"/>
                </a:solidFill>
                <a:cs typeface="B Yekan" panose="00000400000000000000" pitchFamily="2" charset="-78"/>
              </a:rPr>
              <a:t>ماه‌های سال </a:t>
            </a:r>
          </a:p>
          <a:p>
            <a:pPr lvl="1"/>
            <a:r>
              <a:rPr lang="fa-IR" dirty="0">
                <a:solidFill>
                  <a:schemeClr val="tx1"/>
                </a:solidFill>
                <a:cs typeface="B Yekan" panose="00000400000000000000" pitchFamily="2" charset="-78"/>
              </a:rPr>
              <a:t>نوع کم خونی </a:t>
            </a:r>
            <a:endParaRPr lang="en-US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614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47850" y="6237288"/>
            <a:ext cx="431800" cy="3603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E41D18"/>
                </a:solidFill>
                <a:cs typeface="B Titr" pitchFamily="2" charset="-78"/>
              </a:rPr>
              <a:t>مقیاس متغیرها</a:t>
            </a:r>
            <a:endParaRPr lang="en-US" dirty="0" smtClean="0">
              <a:solidFill>
                <a:srgbClr val="E41D18"/>
              </a:solidFill>
              <a:cs typeface="B Titr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2570956"/>
            <a:ext cx="10788649" cy="4752975"/>
          </a:xfrm>
        </p:spPr>
        <p:txBody>
          <a:bodyPr>
            <a:normAutofit/>
          </a:bodyPr>
          <a:lstStyle/>
          <a:p>
            <a:pPr marL="914400" lvl="2" indent="0">
              <a:buNone/>
              <a:defRPr/>
            </a:pP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اسمی </a:t>
            </a:r>
            <a:r>
              <a:rPr lang="en-US" sz="2200" b="1" dirty="0" smtClean="0">
                <a:solidFill>
                  <a:schemeClr val="tx1"/>
                </a:solidFill>
                <a:cs typeface="B Nazanin" pitchFamily="2" charset="-78"/>
              </a:rPr>
              <a:t>Nominal</a:t>
            </a: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: 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شامل  يک يا چند گروه يا طبقه است که از نظر کيفي با هم متفاوتند اما بين گروه‌ها </a:t>
            </a:r>
            <a:r>
              <a:rPr lang="fa-IR" sz="2200" u="sng" dirty="0">
                <a:solidFill>
                  <a:schemeClr val="tx1"/>
                </a:solidFill>
                <a:cs typeface="B Yekan" panose="00000400000000000000" pitchFamily="2" charset="-78"/>
              </a:rPr>
              <a:t>هيچگونه ارجحيتي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 وجود ندارد. </a:t>
            </a:r>
            <a:r>
              <a:rPr lang="fa-IR" sz="2200" b="1" dirty="0">
                <a:solidFill>
                  <a:schemeClr val="tx1"/>
                </a:solidFill>
                <a:cs typeface="B Yekan" panose="00000400000000000000" pitchFamily="2" charset="-78"/>
              </a:rPr>
              <a:t>جنس: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  </a:t>
            </a:r>
            <a:r>
              <a:rPr lang="fa-IR" sz="2200" b="1" dirty="0">
                <a:solidFill>
                  <a:schemeClr val="tx1"/>
                </a:solidFill>
                <a:cs typeface="B Yekan" panose="00000400000000000000" pitchFamily="2" charset="-78"/>
              </a:rPr>
              <a:t>1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- مذکر     </a:t>
            </a:r>
            <a:r>
              <a:rPr lang="fa-IR" sz="2200" b="1" dirty="0">
                <a:solidFill>
                  <a:schemeClr val="tx1"/>
                </a:solidFill>
                <a:cs typeface="B Yekan" panose="00000400000000000000" pitchFamily="2" charset="-78"/>
              </a:rPr>
              <a:t>2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- </a:t>
            </a:r>
            <a:r>
              <a:rPr lang="fa-IR" sz="2200" dirty="0" smtClean="0">
                <a:solidFill>
                  <a:schemeClr val="tx1"/>
                </a:solidFill>
                <a:cs typeface="B Yekan" panose="00000400000000000000" pitchFamily="2" charset="-78"/>
              </a:rPr>
              <a:t>مونث</a:t>
            </a:r>
            <a:endParaRPr lang="fa-IR" sz="2200" b="1" dirty="0">
              <a:solidFill>
                <a:schemeClr val="tx1"/>
              </a:solidFill>
              <a:cs typeface="B Nazanin" pitchFamily="2" charset="-78"/>
            </a:endParaRPr>
          </a:p>
          <a:p>
            <a:pPr lvl="2">
              <a:defRPr/>
            </a:pPr>
            <a:r>
              <a:rPr lang="fa-IR" sz="2200" b="1" dirty="0">
                <a:solidFill>
                  <a:schemeClr val="tx1"/>
                </a:solidFill>
                <a:cs typeface="B Nazanin" pitchFamily="2" charset="-78"/>
              </a:rPr>
              <a:t>رتبه ای</a:t>
            </a:r>
            <a:r>
              <a:rPr lang="en-US" sz="2200" b="1" dirty="0">
                <a:solidFill>
                  <a:schemeClr val="tx1"/>
                </a:solidFill>
                <a:cs typeface="B Nazanin" pitchFamily="2" charset="-78"/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  <a:cs typeface="B Nazanin" pitchFamily="2" charset="-78"/>
              </a:rPr>
              <a:t>Ordinal</a:t>
            </a: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: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 در بين گروهها از نظر متغير مورد نظر </a:t>
            </a:r>
            <a:r>
              <a:rPr lang="fa-IR" sz="2200" u="sng" dirty="0">
                <a:solidFill>
                  <a:schemeClr val="tx1"/>
                </a:solidFill>
                <a:cs typeface="B Yekan" panose="00000400000000000000" pitchFamily="2" charset="-78"/>
              </a:rPr>
              <a:t>برتري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 وجود دارد </a:t>
            </a:r>
            <a:r>
              <a:rPr lang="fa-IR" sz="2200" dirty="0" smtClean="0">
                <a:solidFill>
                  <a:schemeClr val="tx1"/>
                </a:solidFill>
                <a:cs typeface="B Yekan" panose="00000400000000000000" pitchFamily="2" charset="-78"/>
              </a:rPr>
              <a:t>مثال: 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شدت بیماری: شدید - متوسط - </a:t>
            </a:r>
            <a:r>
              <a:rPr lang="fa-IR" sz="2200" dirty="0" smtClean="0">
                <a:solidFill>
                  <a:schemeClr val="tx1"/>
                </a:solidFill>
                <a:cs typeface="B Yekan" panose="00000400000000000000" pitchFamily="2" charset="-78"/>
              </a:rPr>
              <a:t>خفیف</a:t>
            </a:r>
            <a:endParaRPr lang="fa-IR" sz="2200" b="1" dirty="0">
              <a:solidFill>
                <a:schemeClr val="tx1"/>
              </a:solidFill>
              <a:cs typeface="B Nazanin" pitchFamily="2" charset="-78"/>
            </a:endParaRPr>
          </a:p>
          <a:p>
            <a:pPr lvl="2">
              <a:defRPr/>
            </a:pPr>
            <a:r>
              <a:rPr lang="fa-IR" sz="2200" b="1" dirty="0">
                <a:solidFill>
                  <a:schemeClr val="tx1"/>
                </a:solidFill>
                <a:cs typeface="B Nazanin" pitchFamily="2" charset="-78"/>
              </a:rPr>
              <a:t>فاصله ای</a:t>
            </a:r>
            <a:r>
              <a:rPr lang="en-US" sz="2200" b="1" dirty="0">
                <a:solidFill>
                  <a:schemeClr val="tx1"/>
                </a:solidFill>
                <a:cs typeface="B Nazanin" pitchFamily="2" charset="-78"/>
              </a:rPr>
              <a:t>  Interval </a:t>
            </a: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: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در اين مقياس فاصله بين گروهها با هم مساوي در نظر گرفته شده </a:t>
            </a:r>
            <a:r>
              <a:rPr lang="fa-IR" sz="2200" dirty="0" smtClean="0">
                <a:solidFill>
                  <a:schemeClr val="tx1"/>
                </a:solidFill>
                <a:cs typeface="B Yekan" panose="00000400000000000000" pitchFamily="2" charset="-78"/>
              </a:rPr>
              <a:t>است.</a:t>
            </a: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دمای اتاق</a:t>
            </a:r>
            <a:endParaRPr lang="fa-IR" sz="2200" b="1" dirty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نسبتی</a:t>
            </a:r>
            <a:r>
              <a:rPr lang="en-US" sz="2200" b="1" dirty="0" smtClean="0">
                <a:solidFill>
                  <a:schemeClr val="tx1"/>
                </a:solidFill>
                <a:cs typeface="B Nazanin" pitchFamily="2" charset="-78"/>
              </a:rPr>
              <a:t>  Ratio</a:t>
            </a:r>
            <a:r>
              <a:rPr lang="fa-IR" sz="2200" b="1" dirty="0" smtClean="0">
                <a:solidFill>
                  <a:schemeClr val="tx1"/>
                </a:solidFill>
                <a:cs typeface="B Nazanin" pitchFamily="2" charset="-78"/>
              </a:rPr>
              <a:t>:</a:t>
            </a:r>
            <a:r>
              <a:rPr lang="ar-SA" sz="2200" dirty="0">
                <a:solidFill>
                  <a:schemeClr val="tx1"/>
                </a:solidFill>
                <a:cs typeface="B Yekan" panose="00000400000000000000" pitchFamily="2" charset="-78"/>
              </a:rPr>
              <a:t>در اين مقياس  صفر دليلي براي فقدان خاصيت مورد اندازه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‌</a:t>
            </a:r>
            <a:r>
              <a:rPr lang="ar-SA" sz="2200" dirty="0">
                <a:solidFill>
                  <a:schemeClr val="tx1"/>
                </a:solidFill>
                <a:cs typeface="B Yekan" panose="00000400000000000000" pitchFamily="2" charset="-78"/>
              </a:rPr>
              <a:t>گيري است و در نتيجه نسبت بين اعداد در اين مقياس همان نسبت مقدار خاصيت مورد اندازه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‌گ</a:t>
            </a:r>
            <a:r>
              <a:rPr lang="ar-SA" sz="2200" dirty="0">
                <a:solidFill>
                  <a:schemeClr val="tx1"/>
                </a:solidFill>
                <a:cs typeface="B Yekan" panose="00000400000000000000" pitchFamily="2" charset="-78"/>
              </a:rPr>
              <a:t>يري است. </a:t>
            </a:r>
            <a:r>
              <a:rPr lang="fa-IR" sz="2200" b="1" dirty="0">
                <a:solidFill>
                  <a:schemeClr val="tx1"/>
                </a:solidFill>
                <a:cs typeface="B Yekan" panose="00000400000000000000" pitchFamily="2" charset="-78"/>
              </a:rPr>
              <a:t>(صفر واقعی وجود دارد)</a:t>
            </a:r>
          </a:p>
          <a:p>
            <a:pPr lvl="1"/>
            <a:r>
              <a:rPr lang="fa-IR" sz="2200" b="1" dirty="0">
                <a:solidFill>
                  <a:schemeClr val="tx1"/>
                </a:solidFill>
                <a:cs typeface="B Yekan" panose="00000400000000000000" pitchFamily="2" charset="-78"/>
              </a:rPr>
              <a:t>غلظت هموگلوبين:</a:t>
            </a:r>
            <a:r>
              <a:rPr lang="fa-IR" sz="2200" dirty="0">
                <a:solidFill>
                  <a:schemeClr val="tx1"/>
                </a:solidFill>
                <a:cs typeface="B Yekan" panose="00000400000000000000" pitchFamily="2" charset="-78"/>
              </a:rPr>
              <a:t> بر حسب گرم</a:t>
            </a:r>
          </a:p>
          <a:p>
            <a:pPr lvl="2" eaLnBrk="1" hangingPunct="1">
              <a:defRPr/>
            </a:pPr>
            <a:endParaRPr lang="fa-IR" sz="2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1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47850" y="6237288"/>
            <a:ext cx="431800" cy="3603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تحقیق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>
                <a:cs typeface="B Titr" panose="00000700000000000000" pitchFamily="2" charset="-78"/>
              </a:rPr>
              <a:t>تحقیق چیست؟</a:t>
            </a:r>
          </a:p>
          <a:p>
            <a:pPr>
              <a:buNone/>
            </a:pPr>
            <a:endParaRPr lang="fa-IR" dirty="0">
              <a:cs typeface="B Titr" panose="00000700000000000000" pitchFamily="2" charset="-78"/>
            </a:endParaRPr>
          </a:p>
          <a:p>
            <a:pPr>
              <a:buNone/>
            </a:pPr>
            <a:r>
              <a:rPr lang="fa-IR" dirty="0" smtClean="0">
                <a:cs typeface="B Titr" panose="00000700000000000000" pitchFamily="2" charset="-78"/>
              </a:rPr>
              <a:t>فرآیند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منظمی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است </a:t>
            </a:r>
            <a:r>
              <a:rPr lang="fa-IR" dirty="0" smtClean="0">
                <a:cs typeface="B Titr" panose="00000700000000000000" pitchFamily="2" charset="-78"/>
              </a:rPr>
              <a:t>برای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تولید</a:t>
            </a:r>
            <a:r>
              <a:rPr lang="fa-IR" dirty="0">
                <a:cs typeface="B Titr" panose="00000700000000000000" pitchFamily="2" charset="-78"/>
              </a:rPr>
              <a:t> دانش نو و یا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تایید</a:t>
            </a:r>
            <a:r>
              <a:rPr lang="fa-IR" dirty="0">
                <a:cs typeface="B Titr" panose="00000700000000000000" pitchFamily="2" charset="-78"/>
              </a:rPr>
              <a:t>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اصلاح</a:t>
            </a:r>
            <a:r>
              <a:rPr lang="fa-IR" dirty="0">
                <a:cs typeface="B Titr" panose="00000700000000000000" pitchFamily="2" charset="-78"/>
              </a:rPr>
              <a:t> دانش موجود</a:t>
            </a:r>
            <a:endParaRPr lang="en-US" dirty="0">
              <a:cs typeface="B Titr" panose="000007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01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5004941"/>
          </a:xfrm>
        </p:spPr>
      </p:pic>
    </p:spTree>
    <p:extLst>
      <p:ext uri="{BB962C8B-B14F-4D97-AF65-F5344CB8AC3E}">
        <p14:creationId xmlns:p14="http://schemas.microsoft.com/office/powerpoint/2010/main" val="8381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791950" cy="5148212"/>
          </a:xfrm>
        </p:spPr>
      </p:pic>
    </p:spTree>
    <p:extLst>
      <p:ext uri="{BB962C8B-B14F-4D97-AF65-F5344CB8AC3E}">
        <p14:creationId xmlns:p14="http://schemas.microsoft.com/office/powerpoint/2010/main" val="951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868467" cy="4893790"/>
          </a:xfrm>
        </p:spPr>
      </p:pic>
    </p:spTree>
    <p:extLst>
      <p:ext uri="{BB962C8B-B14F-4D97-AF65-F5344CB8AC3E}">
        <p14:creationId xmlns:p14="http://schemas.microsoft.com/office/powerpoint/2010/main" val="32522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Alireza Mirahmadizadeh MD&amp;MPH, Epidemiologist ------------------ armirahmadizadeh@yahoo.com 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A8F9F-5CBC-4FF6-BBC8-2726826E8138}" type="slidenum">
              <a:rPr lang="en-US"/>
              <a:pPr/>
              <a:t>53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414338"/>
            <a:ext cx="7772400" cy="7112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b="1" dirty="0">
                <a:solidFill>
                  <a:schemeClr val="accent2"/>
                </a:solidFill>
                <a:cs typeface="B Yekan" panose="00000400000000000000" pitchFamily="2" charset="-78"/>
              </a:rPr>
              <a:t>جدول متغیرها (</a:t>
            </a:r>
            <a:r>
              <a:rPr lang="fa-IR" sz="2400" b="1" dirty="0" smtClean="0">
                <a:solidFill>
                  <a:schemeClr val="accent2"/>
                </a:solidFill>
                <a:cs typeface="B Yekan" panose="00000400000000000000" pitchFamily="2" charset="-78"/>
              </a:rPr>
              <a:t>تاثیر برنامه آموزشی نحوه </a:t>
            </a:r>
            <a:r>
              <a:rPr lang="fa-IR" sz="2400" b="1" dirty="0">
                <a:solidFill>
                  <a:schemeClr val="accent2"/>
                </a:solidFill>
                <a:cs typeface="B Yekan" panose="00000400000000000000" pitchFamily="2" charset="-78"/>
              </a:rPr>
              <a:t>استفاده از کتابخانه بر توانایی استفاده از کتابخانه توسط دانشجویان...... )</a:t>
            </a:r>
            <a:endParaRPr lang="en-US" sz="2400" b="1" dirty="0">
              <a:solidFill>
                <a:schemeClr val="accent2"/>
              </a:solidFill>
              <a:cs typeface="B Yekan" panose="00000400000000000000" pitchFamily="2" charset="-78"/>
            </a:endParaRPr>
          </a:p>
        </p:txBody>
      </p:sp>
      <p:graphicFrame>
        <p:nvGraphicFramePr>
          <p:cNvPr id="438329" name="Group 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3503168"/>
              </p:ext>
            </p:extLst>
          </p:nvPr>
        </p:nvGraphicFramePr>
        <p:xfrm>
          <a:off x="1774826" y="1484313"/>
          <a:ext cx="8569325" cy="4267200"/>
        </p:xfrm>
        <a:graphic>
          <a:graphicData uri="http://schemas.openxmlformats.org/drawingml/2006/table">
            <a:tbl>
              <a:tblPr/>
              <a:tblGrid>
                <a:gridCol w="1611313"/>
                <a:gridCol w="1701800"/>
                <a:gridCol w="1374775"/>
                <a:gridCol w="1025525"/>
                <a:gridCol w="1428750"/>
                <a:gridCol w="1427162"/>
              </a:tblGrid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کیفی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 اسمی – رتبه ای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کمی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پیوسته- گسسته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زمینه ای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وابسته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مستقل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مشخصات متغیر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*اسمی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برنامه آموزش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*رتبه ای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توانایی استفاده از کتابخانه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*اسمی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رشته تحصیلی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*اسمی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جنس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 پ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ahoma" panose="020B0604030504040204" pitchFamily="34" charset="0"/>
                          <a:cs typeface="B Yekan" panose="00000400000000000000" pitchFamily="2" charset="-78"/>
                        </a:rPr>
                        <a:t>سن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Tahoma" panose="020B0604030504040204" pitchFamily="34" charset="0"/>
                        <a:cs typeface="B Yekan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8326" name="Line 54"/>
          <p:cNvSpPr>
            <a:spLocks noChangeShapeType="1"/>
          </p:cNvSpPr>
          <p:nvPr/>
        </p:nvSpPr>
        <p:spPr bwMode="auto">
          <a:xfrm>
            <a:off x="1992313" y="1916113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15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.nikkhah.KUMS0\Desktop\للل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823913"/>
            <a:ext cx="9477375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چرا تحقیق؟؟؟</a:t>
            </a:r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9062358" y="2792186"/>
            <a:ext cx="1485900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کنجکاوی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60328" y="3837213"/>
            <a:ext cx="1404257" cy="767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مشکل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11343" y="4931230"/>
            <a:ext cx="1404258" cy="7674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تجربیات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7217229" y="3037114"/>
            <a:ext cx="1159328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233557" y="4016828"/>
            <a:ext cx="1126672" cy="32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347856" y="5159829"/>
            <a:ext cx="1110343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7171" y="2922814"/>
            <a:ext cx="1665515" cy="865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ارضائ کنجکاوی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27171" y="3869872"/>
            <a:ext cx="1632857" cy="8327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راه حل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76158" y="4882243"/>
            <a:ext cx="1681842" cy="8164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سوال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5257800" y="762000"/>
            <a:ext cx="3448050" cy="1143000"/>
          </a:xfrm>
        </p:spPr>
        <p:txBody>
          <a:bodyPr/>
          <a:lstStyle/>
          <a:p>
            <a:pPr eaLnBrk="1" hangingPunct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انواع تحقیق:</a:t>
            </a:r>
            <a:endParaRPr lang="en-US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3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Basic research</a:t>
            </a:r>
            <a:endParaRPr lang="fa-IR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rtl="0" eaLnBrk="1" hangingPunct="1">
              <a:lnSpc>
                <a:spcPct val="90000"/>
              </a:lnSpc>
            </a:pPr>
            <a:r>
              <a:rPr lang="fa-IR" sz="3200" b="1" dirty="0">
                <a:solidFill>
                  <a:schemeClr val="tx2"/>
                </a:solidFill>
                <a:cs typeface="B Nazanin" panose="00000400000000000000" pitchFamily="2" charset="-78"/>
              </a:rPr>
              <a:t>هدف توسعه علم و تکنولوژی (علم محض)</a:t>
            </a:r>
            <a:endParaRPr lang="en-US" sz="32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3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Applied research</a:t>
            </a:r>
            <a:endParaRPr lang="fa-IR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rtl="0" eaLnBrk="1" hangingPunct="1">
              <a:lnSpc>
                <a:spcPct val="90000"/>
              </a:lnSpc>
            </a:pPr>
            <a:r>
              <a:rPr lang="fa-IR" sz="3200" b="1" dirty="0">
                <a:solidFill>
                  <a:schemeClr val="tx2"/>
                </a:solidFill>
                <a:cs typeface="B Nazanin" panose="00000400000000000000" pitchFamily="2" charset="-78"/>
              </a:rPr>
              <a:t>هدف حل يک مشکل عملی</a:t>
            </a:r>
            <a:endParaRPr lang="en-US" sz="32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3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Developmental research                         ( basic-applied</a:t>
            </a:r>
            <a:r>
              <a:rPr lang="en-US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fa-IR" b="1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00250" y="677863"/>
            <a:ext cx="8210550" cy="1460500"/>
          </a:xfrm>
        </p:spPr>
        <p:txBody>
          <a:bodyPr/>
          <a:lstStyle/>
          <a:p>
            <a:pPr eaLnBrk="1" hangingPunct="1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زمینه های </a:t>
            </a:r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تحقیق در علوم پزشکی: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1" y="2676526"/>
            <a:ext cx="7693025" cy="3724275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در زمینه های مراقبت – بهداشت –پیشگیری و درمان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a-IR" dirty="0" smtClean="0">
                <a:cs typeface="B Titr" panose="00000700000000000000" pitchFamily="2" charset="-78"/>
              </a:rPr>
              <a:t>   </a:t>
            </a:r>
          </a:p>
          <a:p>
            <a:pPr eaLnBrk="1" hangingPunct="1"/>
            <a:r>
              <a:rPr lang="fa-IR" dirty="0" smtClean="0">
                <a:cs typeface="B Titr" panose="00000700000000000000" pitchFamily="2" charset="-78"/>
              </a:rPr>
              <a:t> در زمینه های مدیریت و ارزشیابی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بهداشتی و درمانی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2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مراحل تحقیق 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(تحقیق فرایند منظمی است)</a:t>
            </a:r>
            <a:endParaRPr lang="en-US" sz="30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547257"/>
            <a:ext cx="9601196" cy="3771900"/>
          </a:xfrm>
        </p:spPr>
        <p:txBody>
          <a:bodyPr>
            <a:normAutofit fontScale="85000" lnSpcReduction="10000"/>
          </a:bodyPr>
          <a:lstStyle/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cs typeface="B Titr" panose="00000700000000000000" pitchFamily="2" charset="-78"/>
              </a:rPr>
              <a:t>1-لازمست که مشکل یا مسئله به طور واضح بیان شود                     انتخاب موضوع</a:t>
            </a:r>
          </a:p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cs typeface="B Titr" panose="00000700000000000000" pitchFamily="2" charset="-78"/>
              </a:rPr>
              <a:t>2- به یک طرح نیاز دارد ( بدون هدف به دنبال چیزی گشتن یا این امید که به راه حلی برخورد خواهید نمود تحقیق نیست)                     نوشتن پروپوزال   </a:t>
            </a:r>
          </a:p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cs typeface="B Titr" panose="00000700000000000000" pitchFamily="2" charset="-78"/>
              </a:rPr>
              <a:t>3- بر پایه داده های موجود ویا یافته ها بیان میشود</a:t>
            </a:r>
          </a:p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cs typeface="B Titr" panose="00000700000000000000" pitchFamily="2" charset="-78"/>
              </a:rPr>
              <a:t>4- داده های جدید بر حسب نیاز جمع آوری شده</a:t>
            </a:r>
          </a:p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cs typeface="B Titr" panose="00000700000000000000" pitchFamily="2" charset="-78"/>
              </a:rPr>
              <a:t>5-  تجزیه و تحلیل و ارائه داده ها به گونه ای که سئوالات اصلی تحقیق را پاسخگو باشند</a:t>
            </a:r>
          </a:p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b="1" dirty="0" smtClean="0">
                <a:cs typeface="B Titr" panose="00000700000000000000" pitchFamily="2" charset="-78"/>
              </a:rPr>
              <a:t>6-انتشار و کاربردی نمودن نتایج</a:t>
            </a:r>
            <a:endParaRPr lang="en-US" b="1" dirty="0" smtClean="0">
              <a:cs typeface="B Titr" panose="00000700000000000000" pitchFamily="2" charset="-78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025291" y="259049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Left Arrow 4"/>
          <p:cNvSpPr/>
          <p:nvPr/>
        </p:nvSpPr>
        <p:spPr>
          <a:xfrm>
            <a:off x="7806130" y="354920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94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726</TotalTime>
  <Words>1922</Words>
  <Application>Microsoft Office PowerPoint</Application>
  <PresentationFormat>Widescreen</PresentationFormat>
  <Paragraphs>310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Tahoma</vt:lpstr>
      <vt:lpstr>Wingdings</vt:lpstr>
      <vt:lpstr>Calibri</vt:lpstr>
      <vt:lpstr>Garamond</vt:lpstr>
      <vt:lpstr>Arial</vt:lpstr>
      <vt:lpstr>Times New Roman</vt:lpstr>
      <vt:lpstr>B Yekan</vt:lpstr>
      <vt:lpstr>B Nazanin</vt:lpstr>
      <vt:lpstr>B Titr</vt:lpstr>
      <vt:lpstr>Arial Rounded MT Bold</vt:lpstr>
      <vt:lpstr>Organic</vt:lpstr>
      <vt:lpstr>PowerPoint Presentation</vt:lpstr>
      <vt:lpstr>روش تحقیق و پروپوزال نویسی</vt:lpstr>
      <vt:lpstr>عناوین مورد بحث</vt:lpstr>
      <vt:lpstr>مفاهیم پایه پژوهش </vt:lpstr>
      <vt:lpstr>تعریف تحقیق</vt:lpstr>
      <vt:lpstr>چرا تحقیق؟؟؟</vt:lpstr>
      <vt:lpstr>انواع تحقیق:</vt:lpstr>
      <vt:lpstr>زمینه های تحقیق در علوم پزشکی:</vt:lpstr>
      <vt:lpstr>مراحل تحقیق (تحقیق فرایند منظمی است)</vt:lpstr>
      <vt:lpstr>انتخاب موضوع</vt:lpstr>
      <vt:lpstr>8</vt:lpstr>
      <vt:lpstr>منابع یافتن Research Interest</vt:lpstr>
      <vt:lpstr>ضوابط انتخاب موضوع تحقیقاتی:</vt:lpstr>
      <vt:lpstr>نکته!!!</vt:lpstr>
      <vt:lpstr>عنوان</vt:lpstr>
      <vt:lpstr>چگونه عنوان تحقیق نوشته شود؟</vt:lpstr>
      <vt:lpstr>نکات عنوان:</vt:lpstr>
      <vt:lpstr>به نظر شما عناوین زیر دارای چه ایراداتی هستند؟</vt:lpstr>
      <vt:lpstr>بیان مسئله</vt:lpstr>
      <vt:lpstr>اهمیت بیان مسئله</vt:lpstr>
      <vt:lpstr>از کجا شروع کنیم؟</vt:lpstr>
      <vt:lpstr>نگارش بیان مساله:</vt:lpstr>
      <vt:lpstr>خصوصیات بیان مسئله</vt:lpstr>
      <vt:lpstr>خصوصیات بیان مسئله </vt:lpstr>
      <vt:lpstr> در بیان مسئله نباید</vt:lpstr>
      <vt:lpstr>بررسی متون</vt:lpstr>
      <vt:lpstr>بررسی متون</vt:lpstr>
      <vt:lpstr>مزایای بررسی متون</vt:lpstr>
      <vt:lpstr>نحوه نگارش بررسی متون</vt:lpstr>
      <vt:lpstr>نحوه نگارش بررسی متون</vt:lpstr>
      <vt:lpstr>PowerPoint Presentation</vt:lpstr>
      <vt:lpstr>اهداف</vt:lpstr>
      <vt:lpstr>انواع اهداف</vt:lpstr>
      <vt:lpstr>معيارهاي مهم در تدوين اهداف طرح</vt:lpstr>
      <vt:lpstr>فرق جزیی و فرعی چیه؟</vt:lpstr>
      <vt:lpstr>افعال مناسب هدف کلی</vt:lpstr>
      <vt:lpstr>اهداف اختصاصی</vt:lpstr>
      <vt:lpstr>مثال</vt:lpstr>
      <vt:lpstr>PowerPoint Presentation</vt:lpstr>
      <vt:lpstr>سوالات و فرضیات پژوهشی</vt:lpstr>
      <vt:lpstr>PowerPoint Presentation</vt:lpstr>
      <vt:lpstr>ويژگيهاي فرضيه تحقيق</vt:lpstr>
      <vt:lpstr>نکته</vt:lpstr>
      <vt:lpstr>PowerPoint Presentation</vt:lpstr>
      <vt:lpstr>سئوالات و فرضيات</vt:lpstr>
      <vt:lpstr>متغیرها</vt:lpstr>
      <vt:lpstr>PowerPoint Presentation</vt:lpstr>
      <vt:lpstr>نوع متغیرها</vt:lpstr>
      <vt:lpstr>مقیاس متغیرها</vt:lpstr>
      <vt:lpstr>PowerPoint Presentation</vt:lpstr>
      <vt:lpstr>PowerPoint Presentation</vt:lpstr>
      <vt:lpstr>PowerPoint Presentation</vt:lpstr>
      <vt:lpstr>جدول متغیرها (تاثیر برنامه آموزشی نحوه استفاده از کتابخانه بر توانایی استفاده از کتابخانه توسط دانشجویان...... 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تحقیق مقدماتی</dc:title>
  <dc:creator>SHIRIN</dc:creator>
  <cp:lastModifiedBy>SHIRIN</cp:lastModifiedBy>
  <cp:revision>91</cp:revision>
  <dcterms:created xsi:type="dcterms:W3CDTF">2018-01-05T04:29:27Z</dcterms:created>
  <dcterms:modified xsi:type="dcterms:W3CDTF">2024-01-13T03:32:39Z</dcterms:modified>
</cp:coreProperties>
</file>